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256" r:id="rId2"/>
    <p:sldId id="433" r:id="rId3"/>
    <p:sldId id="434" r:id="rId4"/>
    <p:sldId id="435" r:id="rId5"/>
    <p:sldId id="487" r:id="rId6"/>
    <p:sldId id="488" r:id="rId7"/>
    <p:sldId id="489" r:id="rId8"/>
    <p:sldId id="490" r:id="rId9"/>
    <p:sldId id="494" r:id="rId10"/>
    <p:sldId id="495" r:id="rId11"/>
    <p:sldId id="340" r:id="rId12"/>
    <p:sldId id="341" r:id="rId13"/>
    <p:sldId id="436" r:id="rId14"/>
    <p:sldId id="437" r:id="rId15"/>
    <p:sldId id="439" r:id="rId16"/>
    <p:sldId id="346" r:id="rId17"/>
    <p:sldId id="440" r:id="rId18"/>
    <p:sldId id="441" r:id="rId19"/>
    <p:sldId id="350" r:id="rId20"/>
    <p:sldId id="351" r:id="rId21"/>
    <p:sldId id="352" r:id="rId22"/>
    <p:sldId id="353" r:id="rId23"/>
    <p:sldId id="359" r:id="rId24"/>
    <p:sldId id="354" r:id="rId25"/>
    <p:sldId id="355" r:id="rId26"/>
    <p:sldId id="356" r:id="rId27"/>
    <p:sldId id="360" r:id="rId28"/>
    <p:sldId id="358" r:id="rId29"/>
    <p:sldId id="491" r:id="rId30"/>
    <p:sldId id="493" r:id="rId31"/>
    <p:sldId id="297" r:id="rId32"/>
    <p:sldId id="272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444" r:id="rId42"/>
    <p:sldId id="504" r:id="rId43"/>
    <p:sldId id="505" r:id="rId44"/>
    <p:sldId id="506" r:id="rId45"/>
    <p:sldId id="507" r:id="rId46"/>
    <p:sldId id="508" r:id="rId47"/>
    <p:sldId id="512" r:id="rId48"/>
    <p:sldId id="513" r:id="rId49"/>
    <p:sldId id="510" r:id="rId50"/>
    <p:sldId id="511" r:id="rId51"/>
    <p:sldId id="514" r:id="rId52"/>
    <p:sldId id="561" r:id="rId53"/>
    <p:sldId id="515" r:id="rId54"/>
    <p:sldId id="558" r:id="rId55"/>
    <p:sldId id="559" r:id="rId56"/>
    <p:sldId id="560" r:id="rId57"/>
    <p:sldId id="443" r:id="rId58"/>
    <p:sldId id="445" r:id="rId59"/>
    <p:sldId id="446" r:id="rId60"/>
    <p:sldId id="516" r:id="rId61"/>
    <p:sldId id="257" r:id="rId62"/>
    <p:sldId id="566" r:id="rId63"/>
    <p:sldId id="568" r:id="rId64"/>
    <p:sldId id="269" r:id="rId65"/>
    <p:sldId id="457" r:id="rId66"/>
    <p:sldId id="458" r:id="rId67"/>
    <p:sldId id="517" r:id="rId68"/>
    <p:sldId id="518" r:id="rId69"/>
    <p:sldId id="519" r:id="rId70"/>
    <p:sldId id="523" r:id="rId71"/>
    <p:sldId id="524" r:id="rId72"/>
    <p:sldId id="520" r:id="rId73"/>
    <p:sldId id="525" r:id="rId74"/>
    <p:sldId id="521" r:id="rId75"/>
    <p:sldId id="261" r:id="rId76"/>
    <p:sldId id="453" r:id="rId77"/>
    <p:sldId id="454" r:id="rId78"/>
    <p:sldId id="455" r:id="rId79"/>
    <p:sldId id="451" r:id="rId80"/>
    <p:sldId id="450" r:id="rId81"/>
    <p:sldId id="570" r:id="rId82"/>
    <p:sldId id="571" r:id="rId83"/>
    <p:sldId id="573" r:id="rId84"/>
    <p:sldId id="575" r:id="rId85"/>
    <p:sldId id="449" r:id="rId86"/>
    <p:sldId id="362" r:id="rId87"/>
    <p:sldId id="368" r:id="rId88"/>
    <p:sldId id="300" r:id="rId89"/>
    <p:sldId id="369" r:id="rId90"/>
    <p:sldId id="301" r:id="rId91"/>
    <p:sldId id="305" r:id="rId92"/>
    <p:sldId id="526" r:id="rId93"/>
    <p:sldId id="303" r:id="rId94"/>
    <p:sldId id="460" r:id="rId95"/>
    <p:sldId id="459" r:id="rId96"/>
    <p:sldId id="364" r:id="rId97"/>
    <p:sldId id="366" r:id="rId98"/>
    <p:sldId id="367" r:id="rId99"/>
    <p:sldId id="563" r:id="rId100"/>
    <p:sldId id="564" r:id="rId101"/>
    <p:sldId id="463" r:id="rId102"/>
    <p:sldId id="464" r:id="rId103"/>
    <p:sldId id="465" r:id="rId104"/>
    <p:sldId id="466" r:id="rId105"/>
    <p:sldId id="467" r:id="rId106"/>
    <p:sldId id="484" r:id="rId107"/>
    <p:sldId id="485" r:id="rId108"/>
    <p:sldId id="486" r:id="rId109"/>
    <p:sldId id="370" r:id="rId110"/>
    <p:sldId id="371" r:id="rId111"/>
    <p:sldId id="372" r:id="rId112"/>
    <p:sldId id="390" r:id="rId113"/>
    <p:sldId id="391" r:id="rId114"/>
    <p:sldId id="383" r:id="rId115"/>
    <p:sldId id="392" r:id="rId116"/>
    <p:sldId id="393" r:id="rId117"/>
    <p:sldId id="394" r:id="rId118"/>
    <p:sldId id="373" r:id="rId119"/>
    <p:sldId id="374" r:id="rId120"/>
    <p:sldId id="375" r:id="rId121"/>
    <p:sldId id="270" r:id="rId122"/>
    <p:sldId id="266" r:id="rId123"/>
    <p:sldId id="469" r:id="rId124"/>
    <p:sldId id="268" r:id="rId125"/>
    <p:sldId id="282" r:id="rId126"/>
    <p:sldId id="470" r:id="rId127"/>
    <p:sldId id="471" r:id="rId128"/>
    <p:sldId id="472" r:id="rId129"/>
    <p:sldId id="479" r:id="rId130"/>
    <p:sldId id="480" r:id="rId131"/>
    <p:sldId id="481" r:id="rId132"/>
    <p:sldId id="482" r:id="rId133"/>
    <p:sldId id="281" r:id="rId134"/>
    <p:sldId id="473" r:id="rId135"/>
    <p:sldId id="395" r:id="rId136"/>
    <p:sldId id="273" r:id="rId137"/>
    <p:sldId id="476" r:id="rId138"/>
    <p:sldId id="298" r:id="rId139"/>
    <p:sldId id="474" r:id="rId140"/>
    <p:sldId id="475" r:id="rId141"/>
    <p:sldId id="396" r:id="rId142"/>
    <p:sldId id="550" r:id="rId143"/>
    <p:sldId id="551" r:id="rId144"/>
    <p:sldId id="296" r:id="rId145"/>
    <p:sldId id="548" r:id="rId146"/>
    <p:sldId id="533" r:id="rId147"/>
    <p:sldId id="534" r:id="rId148"/>
    <p:sldId id="535" r:id="rId149"/>
    <p:sldId id="536" r:id="rId150"/>
    <p:sldId id="538" r:id="rId151"/>
    <p:sldId id="539" r:id="rId152"/>
    <p:sldId id="540" r:id="rId153"/>
    <p:sldId id="286" r:id="rId154"/>
    <p:sldId id="287" r:id="rId155"/>
    <p:sldId id="288" r:id="rId156"/>
    <p:sldId id="277" r:id="rId157"/>
    <p:sldId id="276" r:id="rId158"/>
    <p:sldId id="278" r:id="rId159"/>
    <p:sldId id="289" r:id="rId160"/>
    <p:sldId id="290" r:id="rId161"/>
    <p:sldId id="291" r:id="rId162"/>
    <p:sldId id="292" r:id="rId163"/>
    <p:sldId id="293" r:id="rId164"/>
    <p:sldId id="294" r:id="rId165"/>
    <p:sldId id="295" r:id="rId166"/>
    <p:sldId id="315" r:id="rId167"/>
    <p:sldId id="528" r:id="rId168"/>
    <p:sldId id="316" r:id="rId169"/>
    <p:sldId id="562" r:id="rId170"/>
    <p:sldId id="527" r:id="rId171"/>
    <p:sldId id="310" r:id="rId172"/>
    <p:sldId id="312" r:id="rId173"/>
    <p:sldId id="317" r:id="rId174"/>
    <p:sldId id="318" r:id="rId175"/>
    <p:sldId id="314" r:id="rId176"/>
    <p:sldId id="552" r:id="rId177"/>
    <p:sldId id="553" r:id="rId178"/>
    <p:sldId id="554" r:id="rId179"/>
    <p:sldId id="555" r:id="rId180"/>
    <p:sldId id="556" r:id="rId181"/>
    <p:sldId id="557" r:id="rId182"/>
    <p:sldId id="529" r:id="rId183"/>
    <p:sldId id="329" r:id="rId184"/>
    <p:sldId id="477" r:id="rId185"/>
    <p:sldId id="330" r:id="rId186"/>
    <p:sldId id="319" r:id="rId187"/>
    <p:sldId id="320" r:id="rId188"/>
    <p:sldId id="321" r:id="rId189"/>
    <p:sldId id="322" r:id="rId190"/>
    <p:sldId id="323" r:id="rId191"/>
    <p:sldId id="324" r:id="rId192"/>
    <p:sldId id="542" r:id="rId193"/>
    <p:sldId id="543" r:id="rId194"/>
    <p:sldId id="544" r:id="rId195"/>
    <p:sldId id="546" r:id="rId196"/>
    <p:sldId id="325" r:id="rId197"/>
    <p:sldId id="326" r:id="rId198"/>
    <p:sldId id="327" r:id="rId199"/>
    <p:sldId id="328" r:id="rId200"/>
    <p:sldId id="545" r:id="rId201"/>
    <p:sldId id="547" r:id="rId202"/>
    <p:sldId id="530" r:id="rId203"/>
    <p:sldId id="432" r:id="rId204"/>
    <p:sldId id="404" r:id="rId205"/>
    <p:sldId id="406" r:id="rId206"/>
    <p:sldId id="532" r:id="rId207"/>
    <p:sldId id="405" r:id="rId208"/>
    <p:sldId id="409" r:id="rId209"/>
    <p:sldId id="408" r:id="rId210"/>
    <p:sldId id="403" r:id="rId211"/>
    <p:sldId id="407" r:id="rId212"/>
    <p:sldId id="549" r:id="rId2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B27D40-44F0-4FA1-9956-F0F890FFB859}">
          <p14:sldIdLst>
            <p14:sldId id="256"/>
            <p14:sldId id="433"/>
            <p14:sldId id="434"/>
            <p14:sldId id="435"/>
            <p14:sldId id="487"/>
            <p14:sldId id="488"/>
            <p14:sldId id="489"/>
            <p14:sldId id="490"/>
            <p14:sldId id="494"/>
            <p14:sldId id="495"/>
            <p14:sldId id="340"/>
            <p14:sldId id="341"/>
            <p14:sldId id="436"/>
            <p14:sldId id="437"/>
            <p14:sldId id="439"/>
            <p14:sldId id="346"/>
            <p14:sldId id="440"/>
            <p14:sldId id="441"/>
            <p14:sldId id="350"/>
            <p14:sldId id="351"/>
            <p14:sldId id="352"/>
            <p14:sldId id="353"/>
            <p14:sldId id="359"/>
            <p14:sldId id="354"/>
            <p14:sldId id="355"/>
            <p14:sldId id="356"/>
            <p14:sldId id="360"/>
            <p14:sldId id="358"/>
            <p14:sldId id="491"/>
            <p14:sldId id="493"/>
            <p14:sldId id="297"/>
            <p14:sldId id="272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444"/>
            <p14:sldId id="504"/>
            <p14:sldId id="505"/>
            <p14:sldId id="506"/>
            <p14:sldId id="507"/>
            <p14:sldId id="508"/>
            <p14:sldId id="512"/>
            <p14:sldId id="513"/>
            <p14:sldId id="510"/>
            <p14:sldId id="511"/>
            <p14:sldId id="514"/>
            <p14:sldId id="561"/>
            <p14:sldId id="515"/>
            <p14:sldId id="558"/>
            <p14:sldId id="559"/>
            <p14:sldId id="560"/>
            <p14:sldId id="443"/>
            <p14:sldId id="445"/>
            <p14:sldId id="446"/>
            <p14:sldId id="516"/>
            <p14:sldId id="257"/>
            <p14:sldId id="566"/>
            <p14:sldId id="568"/>
            <p14:sldId id="269"/>
            <p14:sldId id="457"/>
            <p14:sldId id="458"/>
            <p14:sldId id="517"/>
            <p14:sldId id="518"/>
            <p14:sldId id="519"/>
            <p14:sldId id="523"/>
            <p14:sldId id="524"/>
            <p14:sldId id="520"/>
            <p14:sldId id="525"/>
            <p14:sldId id="521"/>
            <p14:sldId id="261"/>
            <p14:sldId id="453"/>
            <p14:sldId id="454"/>
            <p14:sldId id="455"/>
            <p14:sldId id="451"/>
            <p14:sldId id="450"/>
            <p14:sldId id="570"/>
            <p14:sldId id="571"/>
            <p14:sldId id="573"/>
            <p14:sldId id="575"/>
            <p14:sldId id="449"/>
            <p14:sldId id="362"/>
            <p14:sldId id="368"/>
            <p14:sldId id="300"/>
            <p14:sldId id="369"/>
            <p14:sldId id="301"/>
            <p14:sldId id="305"/>
            <p14:sldId id="526"/>
            <p14:sldId id="303"/>
            <p14:sldId id="460"/>
            <p14:sldId id="459"/>
            <p14:sldId id="364"/>
            <p14:sldId id="366"/>
            <p14:sldId id="367"/>
            <p14:sldId id="563"/>
            <p14:sldId id="564"/>
            <p14:sldId id="463"/>
            <p14:sldId id="464"/>
            <p14:sldId id="465"/>
            <p14:sldId id="466"/>
            <p14:sldId id="467"/>
            <p14:sldId id="484"/>
            <p14:sldId id="485"/>
            <p14:sldId id="486"/>
            <p14:sldId id="370"/>
            <p14:sldId id="371"/>
            <p14:sldId id="372"/>
            <p14:sldId id="390"/>
            <p14:sldId id="391"/>
            <p14:sldId id="383"/>
            <p14:sldId id="392"/>
            <p14:sldId id="393"/>
            <p14:sldId id="394"/>
            <p14:sldId id="373"/>
            <p14:sldId id="374"/>
            <p14:sldId id="375"/>
            <p14:sldId id="270"/>
          </p14:sldIdLst>
        </p14:section>
        <p14:section name="Untitled Section" id="{FE7E3E80-86DE-43F9-8B35-D51EAFA49605}">
          <p14:sldIdLst/>
        </p14:section>
        <p14:section name="Untitled Section" id="{E31822B7-381A-4D57-9AFD-FD8BA974BED4}">
          <p14:sldIdLst>
            <p14:sldId id="266"/>
            <p14:sldId id="469"/>
            <p14:sldId id="268"/>
            <p14:sldId id="282"/>
            <p14:sldId id="470"/>
            <p14:sldId id="471"/>
            <p14:sldId id="472"/>
            <p14:sldId id="479"/>
            <p14:sldId id="480"/>
            <p14:sldId id="481"/>
            <p14:sldId id="482"/>
            <p14:sldId id="281"/>
            <p14:sldId id="473"/>
            <p14:sldId id="395"/>
            <p14:sldId id="273"/>
            <p14:sldId id="476"/>
            <p14:sldId id="298"/>
            <p14:sldId id="474"/>
            <p14:sldId id="475"/>
            <p14:sldId id="396"/>
            <p14:sldId id="550"/>
            <p14:sldId id="551"/>
            <p14:sldId id="296"/>
            <p14:sldId id="548"/>
            <p14:sldId id="533"/>
            <p14:sldId id="534"/>
            <p14:sldId id="535"/>
            <p14:sldId id="536"/>
            <p14:sldId id="538"/>
            <p14:sldId id="539"/>
            <p14:sldId id="540"/>
            <p14:sldId id="286"/>
            <p14:sldId id="287"/>
            <p14:sldId id="288"/>
            <p14:sldId id="277"/>
            <p14:sldId id="276"/>
            <p14:sldId id="278"/>
            <p14:sldId id="289"/>
            <p14:sldId id="290"/>
            <p14:sldId id="291"/>
            <p14:sldId id="292"/>
            <p14:sldId id="293"/>
            <p14:sldId id="294"/>
            <p14:sldId id="295"/>
            <p14:sldId id="315"/>
            <p14:sldId id="528"/>
            <p14:sldId id="316"/>
            <p14:sldId id="562"/>
            <p14:sldId id="527"/>
            <p14:sldId id="310"/>
            <p14:sldId id="312"/>
            <p14:sldId id="317"/>
            <p14:sldId id="318"/>
            <p14:sldId id="314"/>
            <p14:sldId id="552"/>
            <p14:sldId id="553"/>
            <p14:sldId id="554"/>
            <p14:sldId id="555"/>
            <p14:sldId id="556"/>
            <p14:sldId id="557"/>
            <p14:sldId id="529"/>
            <p14:sldId id="329"/>
            <p14:sldId id="477"/>
            <p14:sldId id="330"/>
            <p14:sldId id="319"/>
            <p14:sldId id="320"/>
            <p14:sldId id="321"/>
            <p14:sldId id="322"/>
            <p14:sldId id="323"/>
            <p14:sldId id="324"/>
            <p14:sldId id="542"/>
            <p14:sldId id="543"/>
            <p14:sldId id="544"/>
            <p14:sldId id="546"/>
            <p14:sldId id="325"/>
            <p14:sldId id="326"/>
            <p14:sldId id="327"/>
            <p14:sldId id="328"/>
            <p14:sldId id="545"/>
            <p14:sldId id="547"/>
            <p14:sldId id="530"/>
            <p14:sldId id="432"/>
            <p14:sldId id="404"/>
            <p14:sldId id="406"/>
            <p14:sldId id="532"/>
            <p14:sldId id="405"/>
            <p14:sldId id="409"/>
            <p14:sldId id="408"/>
            <p14:sldId id="403"/>
            <p14:sldId id="407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V. Venkata Krishna" initials="DVVK" lastIdx="1" clrIdx="0">
    <p:extLst>
      <p:ext uri="{19B8F6BF-5375-455C-9EA6-DF929625EA0E}">
        <p15:presenceInfo xmlns:p15="http://schemas.microsoft.com/office/powerpoint/2012/main" userId="S::drvvk@staff.vce.ac.in::980667b4-4c54-42fe-af70-6c56d58e95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91" d="100"/>
          <a:sy n="91" d="100"/>
        </p:scale>
        <p:origin x="37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kalp Dhondi" userId="57ca47778146a593" providerId="LiveId" clId="{80D80C93-E506-460E-84B9-B4C8E1571854}"/>
    <pc:docChg chg="undo custSel modSld">
      <pc:chgData name="Sankalp Dhondi" userId="57ca47778146a593" providerId="LiveId" clId="{80D80C93-E506-460E-84B9-B4C8E1571854}" dt="2022-10-10T19:09:22.681" v="10" actId="207"/>
      <pc:docMkLst>
        <pc:docMk/>
      </pc:docMkLst>
      <pc:sldChg chg="modSp mod">
        <pc:chgData name="Sankalp Dhondi" userId="57ca47778146a593" providerId="LiveId" clId="{80D80C93-E506-460E-84B9-B4C8E1571854}" dt="2022-10-10T18:59:09.627" v="1" actId="20577"/>
        <pc:sldMkLst>
          <pc:docMk/>
          <pc:sldMk cId="970584810" sldId="297"/>
        </pc:sldMkLst>
        <pc:spChg chg="mod">
          <ac:chgData name="Sankalp Dhondi" userId="57ca47778146a593" providerId="LiveId" clId="{80D80C93-E506-460E-84B9-B4C8E1571854}" dt="2022-10-10T18:59:09.627" v="1" actId="20577"/>
          <ac:spMkLst>
            <pc:docMk/>
            <pc:sldMk cId="970584810" sldId="297"/>
            <ac:spMk id="2" creationId="{00000000-0000-0000-0000-000000000000}"/>
          </ac:spMkLst>
        </pc:spChg>
      </pc:sldChg>
      <pc:sldChg chg="modSp mod">
        <pc:chgData name="Sankalp Dhondi" userId="57ca47778146a593" providerId="LiveId" clId="{80D80C93-E506-460E-84B9-B4C8E1571854}" dt="2022-10-10T19:09:22.681" v="10" actId="207"/>
        <pc:sldMkLst>
          <pc:docMk/>
          <pc:sldMk cId="0" sldId="494"/>
        </pc:sldMkLst>
        <pc:spChg chg="mod">
          <ac:chgData name="Sankalp Dhondi" userId="57ca47778146a593" providerId="LiveId" clId="{80D80C93-E506-460E-84B9-B4C8E1571854}" dt="2022-10-10T19:09:22.681" v="10" actId="207"/>
          <ac:spMkLst>
            <pc:docMk/>
            <pc:sldMk cId="0" sldId="494"/>
            <ac:spMk id="3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3T19:44:27.029" idx="1">
    <p:pos x="2992" y="3294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FACA-BB73-4667-B68B-0FC151447D18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6C8BC-424A-494F-AB99-51699127B7B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35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6C8BC-424A-494F-AB99-51699127B7B9}" type="slidenum">
              <a:rPr lang="en-IN" smtClean="0"/>
              <a:pPr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18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6C8BC-424A-494F-AB99-51699127B7B9}" type="slidenum">
              <a:rPr lang="en-IN" smtClean="0"/>
              <a:pPr/>
              <a:t>129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16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6C8BC-424A-494F-AB99-51699127B7B9}" type="slidenum">
              <a:rPr lang="en-IN" smtClean="0"/>
              <a:pPr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89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44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03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68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05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76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83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98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083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58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38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55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651E1-33B1-458F-B14F-8C7465ADD58C}" type="datetimeFigureOut">
              <a:rPr lang="en-IN" smtClean="0"/>
              <a:pPr/>
              <a:t>11-10-2022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3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w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3.bin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15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14.wm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5.bin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_function" TargetMode="External"/><Relationship Id="rId2" Type="http://schemas.openxmlformats.org/officeDocument/2006/relationships/hyperlink" Target="https://en.wikipedia.org/wiki/Round-off_err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nalog-to-digital_converte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ampling_(signal_processing)" TargetMode="External"/><Relationship Id="rId2" Type="http://schemas.openxmlformats.org/officeDocument/2006/relationships/hyperlink" Target="https://en.wikipedia.org/wiki/Analog-to-digital_conver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screte-time_signa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DIGITAL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79286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order to create a digital image , we need to convert this data into a digital form. </a:t>
            </a:r>
          </a:p>
          <a:p>
            <a:r>
              <a:rPr lang="en-US" sz="3200" dirty="0"/>
              <a:t>This involves sampling and quantization. </a:t>
            </a:r>
          </a:p>
          <a:p>
            <a:r>
              <a:rPr lang="en-US" sz="3200" dirty="0"/>
              <a:t>The result of sampling and quantization results in an two dimensional array or matrix of numbers which are nothing but a digital image.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00AB1-091D-86EA-97A0-CA4542B82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476673"/>
            <a:ext cx="10225136" cy="5904656"/>
          </a:xfrm>
        </p:spPr>
      </p:pic>
    </p:spTree>
    <p:extLst>
      <p:ext uri="{BB962C8B-B14F-4D97-AF65-F5344CB8AC3E}">
        <p14:creationId xmlns:p14="http://schemas.microsoft.com/office/powerpoint/2010/main" val="1926767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70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313C3-3272-4E34-82C5-F103C064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Translation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56E6525-74C9-48D8-B6BB-C854C9D738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-1" b="-1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167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47" y="18653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Moving the image or displacement of image is called Translation. The translation matrix is expressed in 3 x 3 matrix.</a:t>
            </a:r>
          </a:p>
          <a:p>
            <a:pPr marL="0" indent="0">
              <a:buNone/>
            </a:pPr>
            <a:r>
              <a:rPr lang="en-IN" dirty="0"/>
              <a:t>                                   1   0    0</a:t>
            </a:r>
          </a:p>
          <a:p>
            <a:pPr marL="0" indent="0">
              <a:buNone/>
            </a:pPr>
            <a:r>
              <a:rPr lang="en-IN" dirty="0"/>
              <a:t>                                  0   1    0</a:t>
            </a:r>
          </a:p>
          <a:p>
            <a:pPr marL="0" indent="0">
              <a:buNone/>
            </a:pPr>
            <a:r>
              <a:rPr lang="en-IN" dirty="0"/>
              <a:t>                                  t</a:t>
            </a:r>
            <a:r>
              <a:rPr lang="en-IN" baseline="-25000" dirty="0"/>
              <a:t>x </a:t>
            </a:r>
            <a:r>
              <a:rPr lang="en-IN" dirty="0"/>
              <a:t>  t</a:t>
            </a:r>
            <a:r>
              <a:rPr lang="en-IN" baseline="-25000" dirty="0"/>
              <a:t>y</a:t>
            </a:r>
            <a:r>
              <a:rPr lang="en-IN" dirty="0"/>
              <a:t>    1      </a:t>
            </a:r>
          </a:p>
          <a:p>
            <a:pPr marL="0" indent="0">
              <a:buNone/>
            </a:pPr>
            <a:r>
              <a:rPr lang="en-IN" dirty="0"/>
              <a:t>   The translated object is give by       x+t</a:t>
            </a:r>
            <a:r>
              <a:rPr lang="en-IN" baseline="-25000" dirty="0"/>
              <a:t>x</a:t>
            </a:r>
            <a:r>
              <a:rPr lang="en-IN" dirty="0"/>
              <a:t> , y+t</a:t>
            </a:r>
            <a:r>
              <a:rPr lang="en-IN" baseline="-25000" dirty="0"/>
              <a:t>y</a:t>
            </a:r>
            <a:r>
              <a:rPr lang="en-IN" dirty="0"/>
              <a:t> , 1</a:t>
            </a:r>
            <a:endParaRPr lang="en-IN" i="1" dirty="0"/>
          </a:p>
        </p:txBody>
      </p:sp>
      <p:sp>
        <p:nvSpPr>
          <p:cNvPr id="4" name="Left Bracket 3"/>
          <p:cNvSpPr/>
          <p:nvPr/>
        </p:nvSpPr>
        <p:spPr>
          <a:xfrm>
            <a:off x="3503712" y="2492896"/>
            <a:ext cx="144016" cy="16561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/>
          <p:cNvSpPr/>
          <p:nvPr/>
        </p:nvSpPr>
        <p:spPr>
          <a:xfrm>
            <a:off x="4943872" y="2492896"/>
            <a:ext cx="216024" cy="165618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6023992" y="4151304"/>
            <a:ext cx="144016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8058447" y="4149080"/>
            <a:ext cx="144016" cy="36004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474FE-4D2D-4E25-A101-CDC9ACF69FF1}"/>
              </a:ext>
            </a:extLst>
          </p:cNvPr>
          <p:cNvSpPr txBox="1"/>
          <p:nvPr/>
        </p:nvSpPr>
        <p:spPr>
          <a:xfrm>
            <a:off x="2279576" y="4683097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This translation is achieved by adding the translation coordinates to the old coordinates of the object as-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    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X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new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X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old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+ T</a:t>
            </a:r>
            <a:r>
              <a:rPr lang="en-US" b="0" i="0" baseline="-25000" dirty="0">
                <a:solidFill>
                  <a:srgbClr val="303030"/>
                </a:solidFill>
                <a:effectLst/>
                <a:latin typeface="Arimo"/>
              </a:rPr>
              <a:t>x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    (This denotes translation towards X axis)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    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Y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new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Y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old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+ T</a:t>
            </a:r>
            <a:r>
              <a:rPr lang="en-US" b="0" i="0" baseline="-25000" dirty="0">
                <a:solidFill>
                  <a:srgbClr val="303030"/>
                </a:solidFill>
                <a:effectLst/>
                <a:latin typeface="Arimo"/>
              </a:rPr>
              <a:t>y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    (This denotes translation towards Y axis)</a:t>
            </a:r>
          </a:p>
        </p:txBody>
      </p:sp>
    </p:spTree>
    <p:extLst>
      <p:ext uri="{BB962C8B-B14F-4D97-AF65-F5344CB8AC3E}">
        <p14:creationId xmlns:p14="http://schemas.microsoft.com/office/powerpoint/2010/main" val="16417436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Translation -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dirty="0"/>
              <a:t>Move the image by 5 units in x –direction and 3 unis in y - direction.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10 units in x –direction.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25 units in upward direction.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8 units downwards  and 3 units right.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2 units upwards   and 3 units left.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Consider a line A) 2,3 B) 6,3. move the line 25 units</a:t>
            </a:r>
          </a:p>
          <a:p>
            <a:pPr marL="0" indent="0">
              <a:buNone/>
            </a:pPr>
            <a:r>
              <a:rPr lang="en-IN" dirty="0"/>
              <a:t>7. Consider a triangle a) 2,3 b) 6,3 c) 6,6. Move this triangle by 10 units left and 20 units upwards and find out the translated points.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881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Scaling           Rotation(Anti </a:t>
            </a:r>
            <a:r>
              <a:rPr lang="en-IN" dirty="0" err="1"/>
              <a:t>Clk</a:t>
            </a:r>
            <a:r>
              <a:rPr lang="en-IN" dirty="0"/>
              <a:t>)        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Sx</a:t>
            </a:r>
            <a:r>
              <a:rPr lang="en-IN" dirty="0"/>
              <a:t>   0         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-Sin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0   </a:t>
            </a:r>
            <a:r>
              <a:rPr lang="en-IN" dirty="0" err="1"/>
              <a:t>Sy</a:t>
            </a:r>
            <a:r>
              <a:rPr lang="en-IN" dirty="0"/>
              <a:t>              Sin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IN" dirty="0"/>
              <a:t>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 :  Scale the image then Translate and rotate it.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2 x 2  *  3 x 3  *   2 x 2        ----  Not possible.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:  Change Scaling and Rotation in 3 x 3 form.</a:t>
            </a:r>
            <a:endParaRPr lang="en-IN" dirty="0"/>
          </a:p>
        </p:txBody>
      </p:sp>
      <p:sp>
        <p:nvSpPr>
          <p:cNvPr id="4" name="Right Bracket 3"/>
          <p:cNvSpPr/>
          <p:nvPr/>
        </p:nvSpPr>
        <p:spPr>
          <a:xfrm>
            <a:off x="2209800" y="2438400"/>
            <a:ext cx="76200" cy="838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Bracket 4"/>
          <p:cNvSpPr/>
          <p:nvPr/>
        </p:nvSpPr>
        <p:spPr>
          <a:xfrm>
            <a:off x="1219200" y="2438400"/>
            <a:ext cx="76200" cy="838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3048000" y="2428103"/>
            <a:ext cx="76200" cy="838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ket 6"/>
          <p:cNvSpPr/>
          <p:nvPr/>
        </p:nvSpPr>
        <p:spPr>
          <a:xfrm>
            <a:off x="5257800" y="2394122"/>
            <a:ext cx="76200" cy="838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5562600" y="4416833"/>
            <a:ext cx="76200" cy="304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ket 8"/>
          <p:cNvSpPr/>
          <p:nvPr/>
        </p:nvSpPr>
        <p:spPr>
          <a:xfrm>
            <a:off x="4098324" y="4416833"/>
            <a:ext cx="76200" cy="304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ket 9"/>
          <p:cNvSpPr/>
          <p:nvPr/>
        </p:nvSpPr>
        <p:spPr>
          <a:xfrm>
            <a:off x="2849262" y="4419600"/>
            <a:ext cx="76200" cy="304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ket 10"/>
          <p:cNvSpPr/>
          <p:nvPr/>
        </p:nvSpPr>
        <p:spPr>
          <a:xfrm>
            <a:off x="1828800" y="4419600"/>
            <a:ext cx="76200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3203489" y="4416833"/>
            <a:ext cx="76200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eft Bracket 12"/>
          <p:cNvSpPr/>
          <p:nvPr/>
        </p:nvSpPr>
        <p:spPr>
          <a:xfrm>
            <a:off x="4593624" y="4416833"/>
            <a:ext cx="76200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2144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2" y="457200"/>
            <a:ext cx="1173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Scaling 3 x 3 </a:t>
            </a:r>
            <a:r>
              <a:rPr lang="en-IN" dirty="0"/>
              <a:t>                                                     </a:t>
            </a:r>
            <a:r>
              <a:rPr lang="en-IN" u="sng" dirty="0"/>
              <a:t>Rotation 3 x 3 </a:t>
            </a:r>
            <a:r>
              <a:rPr lang="en-IN" dirty="0"/>
              <a:t>(anti Clock)                        </a:t>
            </a:r>
            <a:r>
              <a:rPr lang="en-IN" u="sng" dirty="0"/>
              <a:t>Rotation</a:t>
            </a:r>
            <a:r>
              <a:rPr lang="en-IN" dirty="0"/>
              <a:t>(Clock)</a:t>
            </a:r>
          </a:p>
          <a:p>
            <a:endParaRPr lang="en-IN" u="sng" dirty="0"/>
          </a:p>
          <a:p>
            <a:r>
              <a:rPr lang="en-IN" dirty="0"/>
              <a:t>  S</a:t>
            </a:r>
            <a:r>
              <a:rPr lang="en-IN" baseline="-25000" dirty="0"/>
              <a:t>X</a:t>
            </a:r>
            <a:r>
              <a:rPr lang="en-IN" dirty="0"/>
              <a:t>   0     0                                                   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   SIN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    0                                       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-SIN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0</a:t>
            </a:r>
          </a:p>
          <a:p>
            <a:endParaRPr lang="en-IN" dirty="0"/>
          </a:p>
          <a:p>
            <a:r>
              <a:rPr lang="en-IN" dirty="0"/>
              <a:t>  0   S</a:t>
            </a:r>
            <a:r>
              <a:rPr lang="en-IN" baseline="-25000" dirty="0"/>
              <a:t>Y</a:t>
            </a:r>
            <a:r>
              <a:rPr lang="en-IN" dirty="0"/>
              <a:t>    0                                                       -SIN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IN" dirty="0"/>
              <a:t>        COS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IN" dirty="0"/>
              <a:t>       0                                              SIN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0</a:t>
            </a:r>
          </a:p>
          <a:p>
            <a:endParaRPr lang="en-IN" dirty="0"/>
          </a:p>
          <a:p>
            <a:r>
              <a:rPr lang="en-IN" dirty="0"/>
              <a:t>  0     0    1                                                          0             0              1                                                    0         0        1</a:t>
            </a:r>
          </a:p>
          <a:p>
            <a:endParaRPr lang="en-IN" dirty="0"/>
          </a:p>
          <a:p>
            <a:r>
              <a:rPr lang="en-IN" dirty="0"/>
              <a:t>S</a:t>
            </a:r>
            <a:r>
              <a:rPr lang="en-IN" baseline="-25000" dirty="0"/>
              <a:t>X  </a:t>
            </a:r>
            <a:r>
              <a:rPr lang="en-IN" baseline="30000" dirty="0"/>
              <a:t> </a:t>
            </a:r>
            <a:r>
              <a:rPr lang="en-IN" dirty="0"/>
              <a:t> = change in length, </a:t>
            </a:r>
            <a:r>
              <a:rPr lang="en-IN" dirty="0" err="1"/>
              <a:t>S</a:t>
            </a:r>
            <a:r>
              <a:rPr lang="en-IN" baseline="-25000" dirty="0" err="1"/>
              <a:t>y</a:t>
            </a:r>
            <a:r>
              <a:rPr lang="en-IN" dirty="0"/>
              <a:t> = change in height</a:t>
            </a:r>
          </a:p>
          <a:p>
            <a:endParaRPr lang="en-IN" dirty="0"/>
          </a:p>
          <a:p>
            <a:r>
              <a:rPr lang="en-IN" u="sng" dirty="0"/>
              <a:t>TRANSLATION</a:t>
            </a:r>
          </a:p>
          <a:p>
            <a:endParaRPr lang="en-IN" u="sng" dirty="0"/>
          </a:p>
          <a:p>
            <a:pPr marL="342900" indent="-342900">
              <a:buAutoNum type="arabicPlain"/>
            </a:pPr>
            <a:r>
              <a:rPr lang="en-IN" dirty="0"/>
              <a:t>  0         0</a:t>
            </a:r>
          </a:p>
          <a:p>
            <a:endParaRPr lang="en-IN" dirty="0"/>
          </a:p>
          <a:p>
            <a:r>
              <a:rPr lang="en-IN" dirty="0"/>
              <a:t>0      1        0                  </a:t>
            </a:r>
            <a:r>
              <a:rPr lang="en-IN" dirty="0" err="1"/>
              <a:t>T</a:t>
            </a:r>
            <a:r>
              <a:rPr lang="en-IN" baseline="-25000" dirty="0" err="1"/>
              <a:t>x</a:t>
            </a:r>
            <a:r>
              <a:rPr lang="en-IN" dirty="0"/>
              <a:t> = displacement in X direction</a:t>
            </a:r>
          </a:p>
          <a:p>
            <a:endParaRPr lang="en-IN" dirty="0"/>
          </a:p>
          <a:p>
            <a:r>
              <a:rPr lang="en-IN" dirty="0"/>
              <a:t>T</a:t>
            </a:r>
            <a:r>
              <a:rPr lang="en-IN" baseline="-25000" dirty="0"/>
              <a:t>X</a:t>
            </a:r>
            <a:r>
              <a:rPr lang="en-IN" dirty="0"/>
              <a:t>     T</a:t>
            </a:r>
            <a:r>
              <a:rPr lang="en-IN" baseline="-25000" dirty="0"/>
              <a:t>Y</a:t>
            </a:r>
            <a:r>
              <a:rPr lang="en-IN" dirty="0"/>
              <a:t>      1                   T</a:t>
            </a:r>
            <a:r>
              <a:rPr lang="en-IN" baseline="-25000" dirty="0"/>
              <a:t>y</a:t>
            </a:r>
            <a:r>
              <a:rPr lang="en-IN" dirty="0"/>
              <a:t> = displacement in </a:t>
            </a:r>
            <a:r>
              <a:rPr lang="en-IN"/>
              <a:t>Y direction</a:t>
            </a:r>
            <a:endParaRPr lang="en-IN" dirty="0"/>
          </a:p>
        </p:txBody>
      </p:sp>
      <p:sp>
        <p:nvSpPr>
          <p:cNvPr id="5" name="Left Bracket 4"/>
          <p:cNvSpPr/>
          <p:nvPr/>
        </p:nvSpPr>
        <p:spPr>
          <a:xfrm>
            <a:off x="457202" y="1168062"/>
            <a:ext cx="45719" cy="1219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4191000" y="1066800"/>
            <a:ext cx="152400" cy="14217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Bracket 6"/>
          <p:cNvSpPr/>
          <p:nvPr/>
        </p:nvSpPr>
        <p:spPr>
          <a:xfrm>
            <a:off x="8534399" y="1066800"/>
            <a:ext cx="68475" cy="14217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10423954" y="1058562"/>
            <a:ext cx="152400" cy="1295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ket 8"/>
          <p:cNvSpPr/>
          <p:nvPr/>
        </p:nvSpPr>
        <p:spPr>
          <a:xfrm>
            <a:off x="6583678" y="1066800"/>
            <a:ext cx="45719" cy="14217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ket 9"/>
          <p:cNvSpPr/>
          <p:nvPr/>
        </p:nvSpPr>
        <p:spPr>
          <a:xfrm>
            <a:off x="1600200" y="1066800"/>
            <a:ext cx="45719" cy="14217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411483" y="3886200"/>
            <a:ext cx="45719" cy="1219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ket 14"/>
          <p:cNvSpPr/>
          <p:nvPr/>
        </p:nvSpPr>
        <p:spPr>
          <a:xfrm>
            <a:off x="1828800" y="3886200"/>
            <a:ext cx="45719" cy="1219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9454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Ex. Rotate the line P(3,5) to Q(8, 10) shown in the figure by 45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θ   </a:t>
            </a:r>
          </a:p>
          <a:p>
            <a:pPr marL="0" indent="0"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 </a:t>
            </a:r>
            <a:r>
              <a:rPr lang="en-US" alt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</a:p>
          <a:p>
            <a:pPr marL="0" indent="0">
              <a:buNone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Q</a:t>
            </a:r>
          </a:p>
          <a:p>
            <a:pPr marL="0" indent="0">
              <a:buNone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P </a:t>
            </a:r>
          </a:p>
          <a:p>
            <a:pPr marL="0" indent="0">
              <a:buNone/>
            </a:pPr>
            <a:endParaRPr lang="en-US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Translate the image to origin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Rotate by 45</a:t>
            </a:r>
          </a:p>
          <a:p>
            <a:pPr marL="514350" indent="-514350">
              <a:buAutoNum type="arabicPeriod"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Translate to original place( to P)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86200" y="373380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86200" y="24384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886325" y="2980532"/>
            <a:ext cx="1600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86325" y="2661444"/>
            <a:ext cx="304800" cy="77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012" y="1786731"/>
            <a:ext cx="10515600" cy="4351338"/>
          </a:xfrm>
        </p:spPr>
        <p:txBody>
          <a:bodyPr>
            <a:normAutofit/>
          </a:bodyPr>
          <a:lstStyle/>
          <a:p>
            <a:endParaRPr lang="en-IN" sz="2000" dirty="0"/>
          </a:p>
          <a:p>
            <a:r>
              <a:rPr lang="en-IN" sz="2000" dirty="0"/>
              <a:t>                                                                                                                                                    Q</a:t>
            </a:r>
            <a:r>
              <a:rPr lang="en-IN" sz="2000" baseline="30000" dirty="0"/>
              <a:t>I</a:t>
            </a:r>
          </a:p>
          <a:p>
            <a:endParaRPr lang="en-IN" sz="2000" dirty="0"/>
          </a:p>
          <a:p>
            <a:r>
              <a:rPr lang="en-IN" sz="2000" dirty="0"/>
              <a:t>                                                                                    Q</a:t>
            </a:r>
            <a:r>
              <a:rPr lang="en-IN" sz="2000" baseline="30000" dirty="0"/>
              <a:t>I                                                                                                           </a:t>
            </a:r>
            <a:r>
              <a:rPr lang="en-IN" sz="2000" dirty="0"/>
              <a:t> Q</a:t>
            </a:r>
          </a:p>
          <a:p>
            <a:r>
              <a:rPr lang="en-IN" sz="2000" dirty="0"/>
              <a:t>                                        Q                                             </a:t>
            </a:r>
          </a:p>
          <a:p>
            <a:r>
              <a:rPr lang="en-IN" sz="2000" dirty="0"/>
              <a:t>                                                                                                  Q</a:t>
            </a:r>
          </a:p>
          <a:p>
            <a:pPr marL="0" indent="0">
              <a:buNone/>
            </a:pPr>
            <a:r>
              <a:rPr lang="en-IN" sz="2000" dirty="0"/>
              <a:t>    </a:t>
            </a:r>
          </a:p>
          <a:p>
            <a:pPr marL="0" indent="0">
              <a:buNone/>
            </a:pPr>
            <a:r>
              <a:rPr lang="en-IN" sz="2000" dirty="0"/>
              <a:t>      P</a:t>
            </a:r>
          </a:p>
          <a:p>
            <a:pPr marL="0" indent="0">
              <a:buNone/>
            </a:pPr>
            <a:r>
              <a:rPr lang="en-IN" sz="2000" dirty="0"/>
              <a:t>                   Translation                              Rotation                                                translation</a:t>
            </a:r>
          </a:p>
          <a:p>
            <a:endParaRPr lang="en-IN" sz="20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71600" y="4572000"/>
            <a:ext cx="9067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81125" y="19812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395413" y="3505200"/>
            <a:ext cx="2047875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0" y="2057400"/>
            <a:ext cx="0" cy="255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72000" y="3200400"/>
            <a:ext cx="13335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3886200"/>
            <a:ext cx="21336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67600" y="19050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358187" y="2358231"/>
            <a:ext cx="13335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358187" y="3048000"/>
            <a:ext cx="1852613" cy="75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5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1   0   0              cos 45     sin 45     0              1    0     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0    1   0       *    -sin 45     cos 45   0       *      0    1     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-3   -5   1               0               0          1              3     5     1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19812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76600" y="19812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77000" y="19812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6600" y="183832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991600" y="182562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90800" y="183832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622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9959-C704-4974-B79D-599F085C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Reflection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2C3FA1-D8C8-4334-A4F9-8125CFD81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Reflection is the mirror image of original object.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other words, we can say that it is a rotation operation with 180°. 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reflection transformation, the size of the object does not change.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following figures show reflections with respect to X and Y axes, and about the origin respectively.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Digital Image Processing?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                  Three things in Digital image processing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                         </a:t>
            </a:r>
            <a:r>
              <a:rPr lang="en-US" sz="2000" dirty="0" err="1"/>
              <a:t>i</a:t>
            </a:r>
            <a:r>
              <a:rPr lang="en-US" sz="2000" dirty="0"/>
              <a:t>) Digital  ii) Image   iii) processing.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           Processing the images which are digital in nature by a digital computer</a:t>
            </a:r>
            <a:r>
              <a:rPr lang="en-US" dirty="0"/>
              <a:t>.</a:t>
            </a:r>
          </a:p>
          <a:p>
            <a:r>
              <a:rPr lang="en-US" dirty="0"/>
              <a:t>Why Digital Image Processing?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              </a:t>
            </a:r>
            <a:r>
              <a:rPr lang="en-US" sz="2000" dirty="0"/>
              <a:t>Improving of pictorial information for human perception(enhancement)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                    for autonomous machine application.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                    efficient storage &amp; transmission.</a:t>
            </a:r>
          </a:p>
        </p:txBody>
      </p:sp>
    </p:spTree>
    <p:extLst>
      <p:ext uri="{BB962C8B-B14F-4D97-AF65-F5344CB8AC3E}">
        <p14:creationId xmlns:p14="http://schemas.microsoft.com/office/powerpoint/2010/main" val="4984173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C03CC-E745-4709-9D87-FDBA22E1D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1" y="692696"/>
            <a:ext cx="936104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10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8A26E-6041-4D17-B495-F50EA0FB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5"/>
            <a:ext cx="943304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78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Reflection about X –axis    </a:t>
            </a:r>
          </a:p>
          <a:p>
            <a:pPr>
              <a:buNone/>
            </a:pPr>
            <a:r>
              <a:rPr lang="en-US" dirty="0"/>
              <a:t>                                                           1	0	0</a:t>
            </a:r>
          </a:p>
          <a:p>
            <a:pPr>
              <a:buNone/>
            </a:pPr>
            <a:r>
              <a:rPr lang="en-US" dirty="0"/>
              <a:t>						   0	-1	0</a:t>
            </a:r>
          </a:p>
          <a:p>
            <a:pPr>
              <a:buNone/>
            </a:pPr>
            <a:r>
              <a:rPr lang="en-US" dirty="0"/>
              <a:t>						   0 	 0	1</a:t>
            </a:r>
          </a:p>
          <a:p>
            <a:pPr>
              <a:buNone/>
            </a:pPr>
            <a:r>
              <a:rPr lang="en-US" dirty="0"/>
              <a:t> Reflection </a:t>
            </a:r>
            <a:r>
              <a:rPr lang="en-US" dirty="0" err="1"/>
              <a:t>aboutY</a:t>
            </a:r>
            <a:r>
              <a:rPr lang="en-US" dirty="0"/>
              <a:t> – axis        	  -1      0	0</a:t>
            </a:r>
          </a:p>
          <a:p>
            <a:pPr>
              <a:buNone/>
            </a:pPr>
            <a:r>
              <a:rPr lang="en-US" dirty="0"/>
              <a:t>						    0	1	0</a:t>
            </a:r>
          </a:p>
          <a:p>
            <a:pPr>
              <a:buNone/>
            </a:pPr>
            <a:r>
              <a:rPr lang="en-US" dirty="0"/>
              <a:t>						    0	0	1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5257800" y="2362200"/>
            <a:ext cx="2667000" cy="13716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5486400" y="3886200"/>
            <a:ext cx="2514600" cy="1295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Reflection through y = x    	</a:t>
            </a:r>
          </a:p>
          <a:p>
            <a:pPr>
              <a:buNone/>
            </a:pPr>
            <a:r>
              <a:rPr lang="en-US" dirty="0"/>
              <a:t>						0	1	0</a:t>
            </a:r>
          </a:p>
          <a:p>
            <a:pPr>
              <a:buNone/>
            </a:pPr>
            <a:r>
              <a:rPr lang="en-US" dirty="0"/>
              <a:t>						1	0	0</a:t>
            </a:r>
          </a:p>
          <a:p>
            <a:pPr>
              <a:buNone/>
            </a:pPr>
            <a:r>
              <a:rPr lang="en-US" dirty="0"/>
              <a:t>						0	0	1</a:t>
            </a:r>
          </a:p>
          <a:p>
            <a:pPr>
              <a:buNone/>
            </a:pPr>
            <a:r>
              <a:rPr lang="en-US" dirty="0"/>
              <a:t>Reflection through origin(y = -x)</a:t>
            </a:r>
          </a:p>
          <a:p>
            <a:pPr>
              <a:buNone/>
            </a:pPr>
            <a:r>
              <a:rPr lang="en-US" dirty="0"/>
              <a:t>						0	-1	0</a:t>
            </a:r>
          </a:p>
          <a:p>
            <a:pPr>
              <a:buNone/>
            </a:pPr>
            <a:r>
              <a:rPr lang="en-US" dirty="0"/>
              <a:t>					           -1         0	0</a:t>
            </a:r>
          </a:p>
          <a:p>
            <a:pPr>
              <a:buNone/>
            </a:pPr>
            <a:r>
              <a:rPr lang="en-US" dirty="0"/>
              <a:t>						0           0	1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5334000" y="2286000"/>
            <a:ext cx="2514600" cy="15240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5029200" y="4343400"/>
            <a:ext cx="2819400" cy="1447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3906" name="Picture 2" descr="C:\Users\Venkata Krishna\Downloads\15989378315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102108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1.) Consider a line p(5,8) to q(10,12) is reflected through a mirror given by y=5, parallel to x-axis. Find out the reflected view of the line through this mirror.</a:t>
            </a:r>
          </a:p>
          <a:p>
            <a:pPr>
              <a:buNone/>
            </a:pPr>
            <a:r>
              <a:rPr lang="en-US" dirty="0"/>
              <a:t>2.) Consider a triangle ABC is reflected through a mirror which is passing through a point (30,10) and parallel to  Y-axis. Find out the reflected view of the triangle through this mirror.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979" name="Picture 3" descr="C:\Users\Venkata Krishna\Downloads\159921885899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235" y="1484784"/>
            <a:ext cx="10591800" cy="5533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8002" name="Picture 2" descr="C:\Users\Venkata Krishna\Downloads\159921937277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104394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0D3E-2F1A-4510-94A1-AAD218C8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Shear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1D02-5B94-49B0-904A-6200F6EB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transformation that slants the shape of an object is called the shear transformation.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There are two shear transformations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X-Shear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Y-Shear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       One shifts X coordinates values and other shifts Y coordinate values.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However; in both the cases only one coordinate changes its coordinates and other preserves its values. Shearing is also termed as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Skewing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63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96199-AFAD-4AC9-9930-A6821BED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643467"/>
            <a:ext cx="74168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Enhancement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sz="2400" dirty="0"/>
              <a:t>contrast enhancement, Deblurring</a:t>
            </a:r>
          </a:p>
          <a:p>
            <a:r>
              <a:rPr lang="en-US" dirty="0"/>
              <a:t>Remote sensing</a:t>
            </a:r>
          </a:p>
          <a:p>
            <a:r>
              <a:rPr lang="en-US" dirty="0"/>
              <a:t>Medical applications</a:t>
            </a:r>
          </a:p>
          <a:p>
            <a:r>
              <a:rPr lang="en-US" dirty="0"/>
              <a:t>Image Enhancement, Filtering, smoothing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125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3081D-81EE-4D65-B2F8-D875DD1C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03" y="643466"/>
            <a:ext cx="63487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9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070" y="1844824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sz="4000" dirty="0"/>
              <a:t>What is pixel neighbourhood and different types of neighbourhood.</a:t>
            </a:r>
          </a:p>
          <a:p>
            <a:pPr marL="514350" indent="-514350">
              <a:buAutoNum type="arabicPeriod"/>
            </a:pPr>
            <a:r>
              <a:rPr lang="en-IN" sz="4000" dirty="0"/>
              <a:t>What is meant by connectivity?</a:t>
            </a:r>
          </a:p>
          <a:p>
            <a:pPr marL="514350" indent="-514350">
              <a:buAutoNum type="arabicPeriod"/>
            </a:pPr>
            <a:r>
              <a:rPr lang="en-IN" sz="4000" dirty="0"/>
              <a:t>What is adjacency and different type of adjacency?</a:t>
            </a:r>
          </a:p>
          <a:p>
            <a:pPr marL="514350" indent="-514350">
              <a:buAutoNum type="arabicPeriod"/>
            </a:pPr>
            <a:r>
              <a:rPr lang="en-IN" sz="4000" dirty="0"/>
              <a:t>Different distance measures.</a:t>
            </a:r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9751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Neighbourhood of a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40414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</a:t>
            </a:r>
            <a:r>
              <a:rPr lang="en-IN" dirty="0">
                <a:solidFill>
                  <a:srgbClr val="FFC000"/>
                </a:solidFill>
              </a:rPr>
              <a:t>---------------------------------</a:t>
            </a:r>
            <a:r>
              <a:rPr lang="en-IN" dirty="0">
                <a:solidFill>
                  <a:srgbClr val="FFC000"/>
                </a:solidFill>
                <a:sym typeface="Wingdings" panose="05000000000000000000" pitchFamily="2" charset="2"/>
              </a:rPr>
              <a:t>y</a:t>
            </a:r>
            <a:endParaRPr lang="en-IN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IN" dirty="0"/>
              <a:t>	             f(x-1,y-1)               </a:t>
            </a:r>
            <a:r>
              <a:rPr lang="en-IN" dirty="0">
                <a:solidFill>
                  <a:srgbClr val="00B050"/>
                </a:solidFill>
              </a:rPr>
              <a:t>f(x-1,y)             </a:t>
            </a:r>
            <a:r>
              <a:rPr lang="en-IN" dirty="0"/>
              <a:t>f(x-1,y+1)         </a:t>
            </a:r>
          </a:p>
          <a:p>
            <a:pPr marL="0" indent="0">
              <a:buNone/>
            </a:pPr>
            <a:r>
              <a:rPr lang="en-IN" dirty="0"/>
              <a:t>                                </a:t>
            </a:r>
          </a:p>
          <a:p>
            <a:pPr marL="0" indent="0">
              <a:buNone/>
            </a:pPr>
            <a:r>
              <a:rPr lang="en-IN" dirty="0"/>
              <a:t>		     </a:t>
            </a:r>
            <a:r>
              <a:rPr lang="en-IN" dirty="0">
                <a:solidFill>
                  <a:srgbClr val="00B050"/>
                </a:solidFill>
              </a:rPr>
              <a:t>f(x,y-1) </a:t>
            </a:r>
            <a:r>
              <a:rPr lang="en-IN" dirty="0"/>
              <a:t>	          </a:t>
            </a:r>
            <a:r>
              <a:rPr lang="en-IN" dirty="0">
                <a:solidFill>
                  <a:srgbClr val="FF0000"/>
                </a:solidFill>
              </a:rPr>
              <a:t>P(x , y)</a:t>
            </a:r>
            <a:r>
              <a:rPr lang="en-IN" baseline="-25000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           </a:t>
            </a:r>
            <a:r>
              <a:rPr lang="en-IN" dirty="0">
                <a:solidFill>
                  <a:srgbClr val="00B050"/>
                </a:solidFill>
              </a:rPr>
              <a:t>f(x,y+1)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f(x+1,y-1</a:t>
            </a:r>
            <a:r>
              <a:rPr lang="en-IN" dirty="0">
                <a:solidFill>
                  <a:srgbClr val="00B050"/>
                </a:solidFill>
              </a:rPr>
              <a:t>)            f(x+1,y)</a:t>
            </a:r>
            <a:r>
              <a:rPr lang="en-IN" dirty="0"/>
              <a:t>             f(x+1,y+1)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A pixel at location P(</a:t>
            </a:r>
            <a:r>
              <a:rPr lang="en-IN" sz="2400" dirty="0" err="1"/>
              <a:t>x,y</a:t>
            </a:r>
            <a:r>
              <a:rPr lang="en-IN" sz="2400" dirty="0"/>
              <a:t>) has two neighbourhood pixels in horizontal and vertical directions each.</a:t>
            </a:r>
            <a:endParaRPr lang="en-IN" sz="3600" dirty="0"/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55840" y="2564904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34200" y="2514600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9696" y="3140968"/>
            <a:ext cx="504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59696" y="4221088"/>
            <a:ext cx="5184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366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4 - Neighbourhood of a Pixel.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10515600" cy="4351338"/>
          </a:xfrm>
        </p:spPr>
        <p:txBody>
          <a:bodyPr>
            <a:normAutofit/>
          </a:bodyPr>
          <a:lstStyle/>
          <a:p>
            <a:r>
              <a:rPr lang="en-IN" sz="3600" dirty="0"/>
              <a:t>This set of four pixels is called  4- Neighbours of  P </a:t>
            </a:r>
          </a:p>
          <a:p>
            <a:pPr marL="0" indent="0">
              <a:buNone/>
            </a:pPr>
            <a:r>
              <a:rPr lang="en-IN" sz="3600" dirty="0"/>
              <a:t>                          = N</a:t>
            </a:r>
            <a:r>
              <a:rPr lang="en-IN" sz="3600" baseline="-25000" dirty="0"/>
              <a:t>4</a:t>
            </a:r>
            <a:r>
              <a:rPr lang="en-IN" sz="3600" dirty="0"/>
              <a:t>(P)</a:t>
            </a:r>
          </a:p>
          <a:p>
            <a:r>
              <a:rPr lang="en-IN" sz="3600" dirty="0"/>
              <a:t>Each of these neighbours is at unit distance from P.</a:t>
            </a:r>
          </a:p>
          <a:p>
            <a:r>
              <a:rPr lang="en-IN" sz="3600" dirty="0"/>
              <a:t>If P is a Boundary pixel then it will have less number of neighbour pixels.</a:t>
            </a:r>
          </a:p>
        </p:txBody>
      </p:sp>
    </p:spTree>
    <p:extLst>
      <p:ext uri="{BB962C8B-B14F-4D97-AF65-F5344CB8AC3E}">
        <p14:creationId xmlns:p14="http://schemas.microsoft.com/office/powerpoint/2010/main" val="286167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Neighbourhood of a Pixel.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331528"/>
              </p:ext>
            </p:extLst>
          </p:nvPr>
        </p:nvGraphicFramePr>
        <p:xfrm>
          <a:off x="4439816" y="2060848"/>
          <a:ext cx="29523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5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2839616" y="22860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90800" y="18761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Boundary pixel</a:t>
            </a:r>
          </a:p>
        </p:txBody>
      </p:sp>
    </p:spTree>
    <p:extLst>
      <p:ext uri="{BB962C8B-B14F-4D97-AF65-F5344CB8AC3E}">
        <p14:creationId xmlns:p14="http://schemas.microsoft.com/office/powerpoint/2010/main" val="24877404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8 - Neighbourhood of a Pixel.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13" y="2060848"/>
            <a:ext cx="8996403" cy="25202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  f(x-1,y-1)                </a:t>
            </a:r>
            <a:r>
              <a:rPr lang="en-IN" dirty="0">
                <a:solidFill>
                  <a:srgbClr val="00B050"/>
                </a:solidFill>
              </a:rPr>
              <a:t>f(x-1,y)               </a:t>
            </a:r>
            <a:r>
              <a:rPr lang="en-IN" dirty="0"/>
              <a:t>f(x-1,y+1)         </a:t>
            </a:r>
          </a:p>
          <a:p>
            <a:pPr marL="0" indent="0">
              <a:buNone/>
            </a:pPr>
            <a:r>
              <a:rPr lang="en-IN" dirty="0"/>
              <a:t>                                </a:t>
            </a:r>
          </a:p>
          <a:p>
            <a:pPr marL="0" indent="0">
              <a:buNone/>
            </a:pPr>
            <a:r>
              <a:rPr lang="en-IN" dirty="0"/>
              <a:t>		     </a:t>
            </a:r>
            <a:r>
              <a:rPr lang="en-IN" dirty="0">
                <a:solidFill>
                  <a:srgbClr val="00B050"/>
                </a:solidFill>
              </a:rPr>
              <a:t>f(x,y-1) </a:t>
            </a:r>
            <a:r>
              <a:rPr lang="en-IN" dirty="0"/>
              <a:t>	          </a:t>
            </a:r>
            <a:r>
              <a:rPr lang="en-IN" dirty="0">
                <a:solidFill>
                  <a:srgbClr val="FF0000"/>
                </a:solidFill>
              </a:rPr>
              <a:t>P(</a:t>
            </a:r>
            <a:r>
              <a:rPr lang="en-IN" dirty="0" err="1">
                <a:solidFill>
                  <a:srgbClr val="FF0000"/>
                </a:solidFill>
              </a:rPr>
              <a:t>x,y</a:t>
            </a:r>
            <a:r>
              <a:rPr lang="en-IN" dirty="0">
                <a:solidFill>
                  <a:srgbClr val="FF0000"/>
                </a:solidFill>
              </a:rPr>
              <a:t>)</a:t>
            </a:r>
            <a:r>
              <a:rPr lang="en-IN" baseline="-25000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           </a:t>
            </a:r>
            <a:r>
              <a:rPr lang="en-IN" dirty="0">
                <a:solidFill>
                  <a:srgbClr val="00B050"/>
                </a:solidFill>
              </a:rPr>
              <a:t>f(x,y+1)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f(x+1,y-1</a:t>
            </a:r>
            <a:r>
              <a:rPr lang="en-IN" dirty="0">
                <a:solidFill>
                  <a:srgbClr val="00B050"/>
                </a:solidFill>
              </a:rPr>
              <a:t>)            f(x+1,y)</a:t>
            </a:r>
            <a:r>
              <a:rPr lang="en-IN" dirty="0"/>
              <a:t>            f(x+1,y+1)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51584" y="386104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63552" y="2708920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439816" y="206084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16080" y="206084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6901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Connectivity between two pixels is a very important concept.</a:t>
            </a:r>
          </a:p>
          <a:p>
            <a:r>
              <a:rPr lang="en-IN" dirty="0"/>
              <a:t>It is very useful </a:t>
            </a:r>
          </a:p>
          <a:p>
            <a:pPr marL="0" indent="0">
              <a:buNone/>
            </a:pPr>
            <a:r>
              <a:rPr lang="en-IN" dirty="0"/>
              <a:t>          in establishing object boundaries.</a:t>
            </a:r>
          </a:p>
          <a:p>
            <a:pPr marL="0" indent="0">
              <a:buNone/>
            </a:pPr>
            <a:r>
              <a:rPr lang="en-IN" dirty="0"/>
              <a:t>          defining image components/regions etc..</a:t>
            </a:r>
          </a:p>
          <a:p>
            <a:r>
              <a:rPr lang="en-IN" dirty="0"/>
              <a:t>Two pixels are said to be connected if they are adjacent in some sense.</a:t>
            </a:r>
          </a:p>
          <a:p>
            <a:pPr marL="0" indent="0">
              <a:buNone/>
            </a:pPr>
            <a:r>
              <a:rPr lang="en-IN" dirty="0"/>
              <a:t>  ---  They are Neighbours( N</a:t>
            </a:r>
            <a:r>
              <a:rPr lang="en-IN" baseline="-25000" dirty="0"/>
              <a:t>4</a:t>
            </a:r>
            <a:r>
              <a:rPr lang="en-IN" dirty="0"/>
              <a:t>,N</a:t>
            </a:r>
            <a:r>
              <a:rPr lang="en-IN" baseline="-25000" dirty="0"/>
              <a:t>8</a:t>
            </a:r>
            <a:r>
              <a:rPr lang="en-IN" dirty="0"/>
              <a:t> or N</a:t>
            </a:r>
            <a:r>
              <a:rPr lang="en-IN" baseline="-25000" dirty="0"/>
              <a:t>D</a:t>
            </a:r>
            <a:r>
              <a:rPr lang="en-IN" dirty="0"/>
              <a:t> )  and</a:t>
            </a:r>
          </a:p>
          <a:p>
            <a:pPr marL="0" indent="0">
              <a:buNone/>
            </a:pPr>
            <a:r>
              <a:rPr lang="en-IN" dirty="0"/>
              <a:t>  ---- their intensity values are </a:t>
            </a:r>
            <a:r>
              <a:rPr lang="en-IN"/>
              <a:t>similar( Gray </a:t>
            </a:r>
            <a:r>
              <a:rPr lang="en-IN" dirty="0"/>
              <a:t>level).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6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a Binary Image B, two points p and q will be connected if</a:t>
            </a:r>
          </a:p>
          <a:p>
            <a:pPr marL="0" indent="0">
              <a:buNone/>
            </a:pPr>
            <a:r>
              <a:rPr lang="en-IN" dirty="0"/>
              <a:t>      p €  N(q) or  q €  N(p)  and </a:t>
            </a:r>
          </a:p>
          <a:p>
            <a:pPr marL="0" indent="0">
              <a:buNone/>
            </a:pPr>
            <a:r>
              <a:rPr lang="en-IN" dirty="0"/>
              <a:t>     B(p)  = B(q).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068704"/>
              </p:ext>
            </p:extLst>
          </p:nvPr>
        </p:nvGraphicFramePr>
        <p:xfrm>
          <a:off x="990600" y="3505200"/>
          <a:ext cx="2514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 </a:t>
                      </a:r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87094"/>
              </p:ext>
            </p:extLst>
          </p:nvPr>
        </p:nvGraphicFramePr>
        <p:xfrm>
          <a:off x="4267200" y="3505200"/>
          <a:ext cx="2362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en-IN" dirty="0"/>
                        <a:t>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48117"/>
              </p:ext>
            </p:extLst>
          </p:nvPr>
        </p:nvGraphicFramePr>
        <p:xfrm>
          <a:off x="7429500" y="3505200"/>
          <a:ext cx="24003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IN" dirty="0"/>
                        <a:t>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en-IN" baseline="0" dirty="0"/>
                        <a:t>  </a:t>
                      </a:r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926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V the set of </a:t>
            </a:r>
            <a:r>
              <a:rPr lang="en-IN" dirty="0" err="1"/>
              <a:t>gray</a:t>
            </a:r>
            <a:r>
              <a:rPr lang="en-IN" dirty="0"/>
              <a:t> levels used to define connectivity for two points</a:t>
            </a:r>
          </a:p>
          <a:p>
            <a:pPr marL="0" indent="0">
              <a:buNone/>
            </a:pPr>
            <a:r>
              <a:rPr lang="en-IN" dirty="0"/>
              <a:t>p and q €  V. Three types of connectivity are defined.</a:t>
            </a:r>
          </a:p>
          <a:p>
            <a:pPr marL="0" indent="0">
              <a:buNone/>
            </a:pPr>
            <a:r>
              <a:rPr lang="en-IN" dirty="0"/>
              <a:t>   1.  4 – connectivity</a:t>
            </a:r>
          </a:p>
          <a:p>
            <a:pPr marL="0" indent="0">
              <a:buNone/>
            </a:pPr>
            <a:r>
              <a:rPr lang="en-IN" dirty="0"/>
              <a:t>        p, q € V and  p €  N</a:t>
            </a:r>
            <a:r>
              <a:rPr lang="en-IN" baseline="-25000" dirty="0"/>
              <a:t>4</a:t>
            </a:r>
            <a:r>
              <a:rPr lang="en-IN" dirty="0"/>
              <a:t> (q)</a:t>
            </a:r>
          </a:p>
        </p:txBody>
      </p:sp>
    </p:spTree>
    <p:extLst>
      <p:ext uri="{BB962C8B-B14F-4D97-AF65-F5344CB8AC3E}">
        <p14:creationId xmlns:p14="http://schemas.microsoft.com/office/powerpoint/2010/main" val="21111851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 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86000"/>
            <a:ext cx="4114800" cy="363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489" y="2285999"/>
            <a:ext cx="4270821" cy="36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8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226352" cy="63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83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7400"/>
            <a:ext cx="3886200" cy="38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48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8 –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  p, q € V and  p €  N</a:t>
            </a:r>
            <a:r>
              <a:rPr lang="en-IN" baseline="-25000" dirty="0"/>
              <a:t>8</a:t>
            </a:r>
            <a:r>
              <a:rPr lang="en-IN" dirty="0"/>
              <a:t> (q)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  b) every 2 pixels that are </a:t>
            </a:r>
            <a:r>
              <a:rPr lang="en-US" b="1" i="1" dirty="0"/>
              <a:t>adjacent in the sequence</a:t>
            </a:r>
            <a:r>
              <a:rPr lang="en-US" dirty="0"/>
              <a:t> are </a:t>
            </a:r>
            <a:r>
              <a:rPr lang="en-US" b="1" i="1" dirty="0"/>
              <a:t>8-neighbors</a:t>
            </a:r>
          </a:p>
          <a:p>
            <a:pPr marL="0" indent="0">
              <a:buNone/>
            </a:pPr>
            <a:r>
              <a:rPr lang="en-IN" dirty="0"/>
              <a:t>https://www.youtube.com/watch?v=SAM4WLdCdLw</a:t>
            </a:r>
          </a:p>
        </p:txBody>
      </p:sp>
    </p:spTree>
    <p:extLst>
      <p:ext uri="{BB962C8B-B14F-4D97-AF65-F5344CB8AC3E}">
        <p14:creationId xmlns:p14="http://schemas.microsoft.com/office/powerpoint/2010/main" val="3312047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7400"/>
            <a:ext cx="3505200" cy="328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5562600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Moore neighborhood (also known as the 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8-neighbors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or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 indirect neighbors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057400"/>
            <a:ext cx="364151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12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268760"/>
            <a:ext cx="11305256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8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 -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p, q € V  are m connected if 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err="1"/>
              <a:t>i</a:t>
            </a:r>
            <a:r>
              <a:rPr lang="en-IN" dirty="0"/>
              <a:t>) q € N</a:t>
            </a:r>
            <a:r>
              <a:rPr lang="en-IN" baseline="-25000" dirty="0"/>
              <a:t>4</a:t>
            </a:r>
            <a:r>
              <a:rPr lang="en-IN" dirty="0"/>
              <a:t> (p)   or</a:t>
            </a:r>
          </a:p>
          <a:p>
            <a:pPr marL="0" indent="0">
              <a:buNone/>
            </a:pPr>
            <a:r>
              <a:rPr lang="en-IN" dirty="0"/>
              <a:t>  ii) 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4400" dirty="0"/>
              <a:t>ᶲ </a:t>
            </a:r>
          </a:p>
          <a:p>
            <a:pPr marL="0" indent="0">
              <a:buNone/>
            </a:pPr>
            <a:r>
              <a:rPr lang="en-IN" sz="4400" dirty="0"/>
              <a:t> </a:t>
            </a:r>
            <a:r>
              <a:rPr lang="en-IN" sz="4800" dirty="0"/>
              <a:t>   </a:t>
            </a:r>
            <a:r>
              <a:rPr lang="en-IN" dirty="0"/>
              <a:t>  the m – connectivity is a modification of 8 – connectivity.</a:t>
            </a:r>
          </a:p>
          <a:p>
            <a:pPr marL="0" indent="0">
              <a:buNone/>
            </a:pPr>
            <a:r>
              <a:rPr lang="en-IN" sz="4000" dirty="0"/>
              <a:t>      </a:t>
            </a:r>
            <a:r>
              <a:rPr lang="en-IN" dirty="0"/>
              <a:t>eliminates multiple path connections that are often arise wit 8 –connectivity. </a:t>
            </a:r>
          </a:p>
          <a:p>
            <a:pPr marL="0" indent="0">
              <a:buNone/>
            </a:pPr>
            <a:r>
              <a:rPr lang="en-IN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5483743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sz="3600" dirty="0"/>
              <a:t>Either you have 4 – neighbors of P</a:t>
            </a:r>
          </a:p>
          <a:p>
            <a:pPr marL="0" indent="0">
              <a:buNone/>
            </a:pPr>
            <a:r>
              <a:rPr lang="en-US" sz="3600" dirty="0"/>
              <a:t>N</a:t>
            </a:r>
            <a:r>
              <a:rPr lang="en-US" sz="3600" baseline="-25000" dirty="0"/>
              <a:t>4  </a:t>
            </a:r>
            <a:r>
              <a:rPr lang="en-US" sz="3600" dirty="0"/>
              <a:t>(P) indicates the set of points which are 4 – neighbors of both the points p &amp; q </a:t>
            </a:r>
          </a:p>
          <a:p>
            <a:pPr marL="0" indent="0">
              <a:buNone/>
            </a:pPr>
            <a:r>
              <a:rPr lang="en-US" sz="4600" dirty="0"/>
              <a:t>                                or </a:t>
            </a:r>
          </a:p>
          <a:p>
            <a:pPr>
              <a:buFont typeface="Wingdings" pitchFamily="2" charset="2"/>
              <a:buChar char="v"/>
            </a:pPr>
            <a:r>
              <a:rPr lang="en-US" sz="3600" dirty="0"/>
              <a:t>Neighbors of Diagonal of P     and</a:t>
            </a:r>
          </a:p>
          <a:p>
            <a:pPr>
              <a:buNone/>
            </a:pPr>
            <a:r>
              <a:rPr lang="en-US" dirty="0"/>
              <a:t>             </a:t>
            </a:r>
            <a:r>
              <a:rPr lang="en-US" sz="3900" dirty="0"/>
              <a:t>This says that if the point q belongs diagonal neighbor of p and there is a common set of points which are 4-neighbors of both the points of p, q then m-connectivity is not possible.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825625"/>
            <a:ext cx="11162456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65125"/>
            <a:ext cx="1152128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65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929345"/>
              </p:ext>
            </p:extLst>
          </p:nvPr>
        </p:nvGraphicFramePr>
        <p:xfrm>
          <a:off x="914400" y="2362200"/>
          <a:ext cx="1752600" cy="1222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64710"/>
              </p:ext>
            </p:extLst>
          </p:nvPr>
        </p:nvGraphicFramePr>
        <p:xfrm>
          <a:off x="4416511" y="2403898"/>
          <a:ext cx="1752600" cy="1180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8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333670"/>
              </p:ext>
            </p:extLst>
          </p:nvPr>
        </p:nvGraphicFramePr>
        <p:xfrm>
          <a:off x="7620000" y="2362200"/>
          <a:ext cx="1752600" cy="1222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1905000" y="34290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05000" y="2971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86400" y="2971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86400" y="3429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292811" y="2610432"/>
            <a:ext cx="609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686800" y="2971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86800" y="3455986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86400" y="2971800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382000" y="2610432"/>
            <a:ext cx="4953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4400" y="40386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 –connectivity                                         8 – connectivity                                   m-connectivity      for v =1</a:t>
            </a:r>
          </a:p>
        </p:txBody>
      </p:sp>
    </p:spTree>
    <p:extLst>
      <p:ext uri="{BB962C8B-B14F-4D97-AF65-F5344CB8AC3E}">
        <p14:creationId xmlns:p14="http://schemas.microsoft.com/office/powerpoint/2010/main" val="33408375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22758"/>
            <a:ext cx="10515600" cy="1325563"/>
          </a:xfrm>
        </p:spPr>
        <p:txBody>
          <a:bodyPr/>
          <a:lstStyle/>
          <a:p>
            <a:r>
              <a:rPr lang="en-IN" dirty="0"/>
              <a:t>   4-Connectivity               8-Connectivity</a:t>
            </a:r>
            <a:br>
              <a:rPr lang="en-IN" dirty="0"/>
            </a:br>
            <a:r>
              <a:rPr lang="en-IN" dirty="0"/>
              <a:t>        v =(1)                              V= (0)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208417"/>
              </p:ext>
            </p:extLst>
          </p:nvPr>
        </p:nvGraphicFramePr>
        <p:xfrm>
          <a:off x="1028771" y="1872598"/>
          <a:ext cx="3052326" cy="2147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369"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832614"/>
              </p:ext>
            </p:extLst>
          </p:nvPr>
        </p:nvGraphicFramePr>
        <p:xfrm>
          <a:off x="1159758" y="4194281"/>
          <a:ext cx="2790353" cy="215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4403"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01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55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8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08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1487488" y="4509120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87488" y="50851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87488" y="5733256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487488" y="5589240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13551" y="5580869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19736" y="4445007"/>
            <a:ext cx="0" cy="16561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71664" y="596731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71664" y="472514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11624" y="5273098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68208" y="3212976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977106"/>
              </p:ext>
            </p:extLst>
          </p:nvPr>
        </p:nvGraphicFramePr>
        <p:xfrm>
          <a:off x="6096000" y="2172156"/>
          <a:ext cx="3052326" cy="201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942"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aseline="0" dirty="0"/>
                        <a:t> </a:t>
                      </a:r>
                      <a:r>
                        <a:rPr lang="en-I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>
            <a:off x="6758067" y="4182460"/>
            <a:ext cx="864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72200" y="2971800"/>
            <a:ext cx="864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88088" y="3429000"/>
            <a:ext cx="18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85561" y="3070675"/>
            <a:ext cx="0" cy="4827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32104" y="2924944"/>
            <a:ext cx="432048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19004" y="3259609"/>
            <a:ext cx="357292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32104" y="3534996"/>
            <a:ext cx="432048" cy="3640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888088" y="3623767"/>
            <a:ext cx="576064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663592" y="3281794"/>
            <a:ext cx="429300" cy="288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217575" y="3259609"/>
            <a:ext cx="504056" cy="3640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05600" y="3200400"/>
            <a:ext cx="69260" cy="842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02310" y="2907049"/>
            <a:ext cx="502682" cy="154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663592" y="3645024"/>
            <a:ext cx="429300" cy="194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499896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136866"/>
              </p:ext>
            </p:extLst>
          </p:nvPr>
        </p:nvGraphicFramePr>
        <p:xfrm>
          <a:off x="838200" y="2438400"/>
          <a:ext cx="4114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6800" y="1981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 : 4 – Connectivity  V =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47800" y="32766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95400" y="3810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10000" y="28194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69524" y="39624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1900" y="44196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971800" y="33528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48721"/>
              </p:ext>
            </p:extLst>
          </p:nvPr>
        </p:nvGraphicFramePr>
        <p:xfrm>
          <a:off x="5761338" y="2468880"/>
          <a:ext cx="553788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6173230" y="1981200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Ex : 4 – Connectivity  V = 0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24600" y="3810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0134600" y="44196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896600" y="36957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80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620688"/>
            <a:ext cx="8835320" cy="56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501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8 - connectivity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151578"/>
              </p:ext>
            </p:extLst>
          </p:nvPr>
        </p:nvGraphicFramePr>
        <p:xfrm>
          <a:off x="685800" y="1690688"/>
          <a:ext cx="4648200" cy="160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1447800" y="2286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05000" y="2286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257300" y="1974422"/>
            <a:ext cx="914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71700" y="2050622"/>
            <a:ext cx="914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18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71700" y="2788444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1492" y="374677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 : 8 –connectivity  { V = 4 }                                                        Ex : * -connectivity  {V = 10 }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021977"/>
              </p:ext>
            </p:extLst>
          </p:nvPr>
        </p:nvGraphicFramePr>
        <p:xfrm>
          <a:off x="6120714" y="1711283"/>
          <a:ext cx="4495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144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7239000" y="2286000"/>
            <a:ext cx="0" cy="33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72400" y="2286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772400" y="262568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610600" y="22838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10600" y="266468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525000" y="2203022"/>
            <a:ext cx="0" cy="42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78114" y="2989069"/>
            <a:ext cx="0" cy="42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10600" y="341844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620000" y="33991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620000" y="2355422"/>
            <a:ext cx="457200" cy="13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772400" y="2355422"/>
            <a:ext cx="457200" cy="13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94124" y="2318887"/>
            <a:ext cx="457200" cy="13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2400" y="3017044"/>
            <a:ext cx="405714" cy="27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10600" y="3017044"/>
            <a:ext cx="440724" cy="27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517924" y="2763507"/>
            <a:ext cx="549876" cy="15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620000" y="2664685"/>
            <a:ext cx="457200" cy="23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403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M-Connectivity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62200" y="3276600"/>
          <a:ext cx="7391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886200" y="3810000"/>
            <a:ext cx="533400" cy="381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4191000" y="4419600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43600" y="4191000"/>
            <a:ext cx="533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163594" y="3961606"/>
            <a:ext cx="762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8877300" y="4000500"/>
            <a:ext cx="381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848600" y="4343400"/>
            <a:ext cx="609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24800" y="3581400"/>
            <a:ext cx="5334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867400" y="4267200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15300" y="3619500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772400" y="3886200"/>
            <a:ext cx="6858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001000" y="39624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85F4-45D7-94E7-99E5-626DB8907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Let p and q be as shown in Fig    above </a:t>
            </a:r>
          </a:p>
          <a:p>
            <a:pPr marL="514350" indent="-514350">
              <a:buAutoNum type="alphaLcParenBoth"/>
            </a:pPr>
            <a:r>
              <a:rPr lang="en-US" dirty="0"/>
              <a:t>S1 and S2 are not 4-connected because q is not in the set N4(p); </a:t>
            </a:r>
          </a:p>
          <a:p>
            <a:pPr marL="0" indent="0">
              <a:buNone/>
            </a:pPr>
            <a:r>
              <a:rPr lang="en-US" dirty="0"/>
              <a:t>(b) S1 and S2 are 8-connected because q is in the set N8(p); </a:t>
            </a:r>
          </a:p>
          <a:p>
            <a:pPr marL="0" indent="0">
              <a:buNone/>
            </a:pPr>
            <a:r>
              <a:rPr lang="en-US" dirty="0"/>
              <a:t>(c) S1 and S2 are m-connected because (</a:t>
            </a:r>
            <a:r>
              <a:rPr lang="en-US" dirty="0" err="1"/>
              <a:t>i</a:t>
            </a:r>
            <a:r>
              <a:rPr lang="en-US" dirty="0"/>
              <a:t>) q is in ND (p), and </a:t>
            </a:r>
          </a:p>
          <a:p>
            <a:pPr marL="0" indent="0">
              <a:buNone/>
            </a:pPr>
            <a:r>
              <a:rPr lang="en-US" dirty="0"/>
              <a:t>(ii) the set N4(p) ∩ N4(q) is empty.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8A443-1C63-8701-7EAF-84368706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620688"/>
            <a:ext cx="1072919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5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C3167-20E2-0AB8-8E93-96ED5A1FE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980728"/>
            <a:ext cx="7415149" cy="29523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ED462-B7FD-43FF-C5B3-0CDE4ED1EA29}"/>
              </a:ext>
            </a:extLst>
          </p:cNvPr>
          <p:cNvSpPr txBox="1"/>
          <p:nvPr/>
        </p:nvSpPr>
        <p:spPr>
          <a:xfrm>
            <a:off x="983432" y="3789040"/>
            <a:ext cx="9865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When V = {0,1}, 4-path does not exist between p and q because it is impossible to get from p to q by traveling along points that are both 4-adjacent and also have values from V . </a:t>
            </a:r>
          </a:p>
          <a:p>
            <a:pPr marL="342900" indent="-342900">
              <a:buAutoNum type="alphaLcParenBoth"/>
            </a:pPr>
            <a:r>
              <a:rPr lang="en-US" dirty="0"/>
              <a:t> The shortest 8-path is shown in Fig. (b) above ; its length is 4.</a:t>
            </a:r>
          </a:p>
          <a:p>
            <a:r>
              <a:rPr lang="en-US" dirty="0"/>
              <a:t>The length of the shortest m- path (shown dashed) is 5. Both of these shortest paths are unique in this case</a:t>
            </a:r>
          </a:p>
          <a:p>
            <a:r>
              <a:rPr lang="en-US" dirty="0"/>
              <a:t>C)One possibility for the shortest 4-path when V = {1,2} is shown in Fig. above(c); its length is 6. It is easily verified that another 4-path of the same length exists between p and q. </a:t>
            </a:r>
          </a:p>
          <a:p>
            <a:r>
              <a:rPr lang="en-US" dirty="0"/>
              <a:t>One possibility for the shortest 8-path (it is not unique) is shown in Fig. above(d); its length is 4. </a:t>
            </a:r>
          </a:p>
          <a:p>
            <a:r>
              <a:rPr lang="en-US" dirty="0"/>
              <a:t>The length of a shortest m-path (shown dashed) is 6. This path is not unique.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4780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ADJACENCY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3600" dirty="0"/>
              <a:t>If there are two image subsets S</a:t>
            </a:r>
            <a:r>
              <a:rPr lang="en-IN" sz="3600" baseline="-25000" dirty="0"/>
              <a:t>i</a:t>
            </a:r>
            <a:r>
              <a:rPr lang="en-IN" sz="3600" dirty="0"/>
              <a:t>  and </a:t>
            </a:r>
            <a:r>
              <a:rPr lang="en-IN" sz="3600" dirty="0" err="1"/>
              <a:t>S</a:t>
            </a:r>
            <a:r>
              <a:rPr lang="en-IN" sz="3600" baseline="-25000" dirty="0" err="1"/>
              <a:t>j</a:t>
            </a:r>
            <a:r>
              <a:rPr lang="en-IN" sz="3600" dirty="0"/>
              <a:t> , then we can say they are adjacent if there exists a point ‘p’ in image region S</a:t>
            </a:r>
            <a:r>
              <a:rPr lang="en-IN" sz="3600" baseline="-25000" dirty="0"/>
              <a:t>i</a:t>
            </a:r>
            <a:r>
              <a:rPr lang="en-IN" sz="3600" dirty="0"/>
              <a:t> and a point ‘q’ in image region </a:t>
            </a:r>
            <a:r>
              <a:rPr lang="en-IN" sz="3600" dirty="0" err="1"/>
              <a:t>S</a:t>
            </a:r>
            <a:r>
              <a:rPr lang="en-IN" sz="3600" baseline="-25000" dirty="0" err="1"/>
              <a:t>j</a:t>
            </a:r>
            <a:r>
              <a:rPr lang="en-IN" sz="3600" dirty="0"/>
              <a:t> such that p and q are adjacent.</a:t>
            </a:r>
          </a:p>
          <a:p>
            <a:r>
              <a:rPr lang="en-IN" sz="3600" dirty="0"/>
              <a:t>Depends on connectivity used Adjacency is classified </a:t>
            </a:r>
          </a:p>
          <a:p>
            <a:pPr marL="0" indent="0">
              <a:buNone/>
            </a:pPr>
            <a:r>
              <a:rPr lang="en-IN" sz="3600" dirty="0"/>
              <a:t>   -   4- adjacency</a:t>
            </a:r>
          </a:p>
          <a:p>
            <a:pPr marL="0" indent="0">
              <a:buNone/>
            </a:pPr>
            <a:r>
              <a:rPr lang="en-IN" sz="3600" dirty="0"/>
              <a:t>   --- 8 – adjacency  and</a:t>
            </a:r>
          </a:p>
          <a:p>
            <a:pPr marL="0" indent="0">
              <a:buNone/>
            </a:pPr>
            <a:r>
              <a:rPr lang="en-IN" sz="3600" dirty="0"/>
              <a:t>   --- m – adjacency.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678657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44" y="1214422"/>
            <a:ext cx="7500990" cy="4286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5802" y="642918"/>
            <a:ext cx="127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ADJACENCY</a:t>
            </a:r>
            <a:endParaRPr lang="en-US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66712" y="928670"/>
          <a:ext cx="3143270" cy="185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5274" y="357166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Consider the below Gray scale Image.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2992" y="1214422"/>
            <a:ext cx="6357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4-  Neighbours  (only horizontal &amp; vertical N</a:t>
            </a:r>
            <a:r>
              <a:rPr lang="en-IN" baseline="-25000" dirty="0"/>
              <a:t>4</a:t>
            </a:r>
            <a:r>
              <a:rPr lang="en-IN" dirty="0"/>
              <a:t>(p) ={ 90,80,85110}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81686" y="1857364"/>
          <a:ext cx="2603502" cy="114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8</a:t>
                      </a:r>
                      <a:r>
                        <a:rPr lang="en-I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8"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8150" y="3571876"/>
          <a:ext cx="3143270" cy="185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67372" y="4143380"/>
          <a:ext cx="2603502" cy="114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8"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38678" y="35004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D-diagonal  N</a:t>
            </a:r>
            <a:r>
              <a:rPr lang="en-IN" baseline="-25000" dirty="0"/>
              <a:t>D</a:t>
            </a:r>
            <a:r>
              <a:rPr lang="en-IN" dirty="0"/>
              <a:t>(p) ={150,100,90,80}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66712" y="571480"/>
          <a:ext cx="3143270" cy="185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10116" y="1142984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8- Neighbours N</a:t>
            </a:r>
            <a:r>
              <a:rPr lang="en-IN" sz="2400" baseline="-25000" dirty="0"/>
              <a:t>8</a:t>
            </a:r>
            <a:r>
              <a:rPr lang="en-IN" sz="2400" dirty="0"/>
              <a:t>(P) = {90,80,85110, 150,100,90,80}</a:t>
            </a:r>
            <a:endParaRPr lang="en-US" sz="240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09588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1q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1p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52926" y="500042"/>
            <a:ext cx="607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 : Find out if p &amp; q are 4 –adjacent  if  V ={0,1}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Condition 1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= { </a:t>
            </a:r>
            <a:r>
              <a:rPr lang="en-IN" b="1" dirty="0"/>
              <a:t>1</a:t>
            </a:r>
            <a:r>
              <a:rPr lang="en-IN" dirty="0"/>
              <a:t>,1,1,0}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dirty="0"/>
              <a:t> so q is in the set of N</a:t>
            </a:r>
            <a:r>
              <a:rPr lang="en-IN" baseline="-25000" dirty="0"/>
              <a:t>4</a:t>
            </a:r>
            <a:r>
              <a:rPr lang="en-IN" dirty="0"/>
              <a:t> (p). </a:t>
            </a:r>
          </a:p>
          <a:p>
            <a:pPr marL="342900" indent="-342900"/>
            <a:r>
              <a:rPr lang="en-IN" dirty="0"/>
              <a:t>      </a:t>
            </a:r>
            <a:r>
              <a:rPr lang="en-IN" b="1" i="1" dirty="0"/>
              <a:t>So p , q are 4 –adjacent.</a:t>
            </a: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52464" y="3571876"/>
          <a:ext cx="3143270" cy="185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1 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52992" y="3857628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Condition 1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= { 1,1,1,0}</a:t>
            </a:r>
          </a:p>
          <a:p>
            <a:r>
              <a:rPr lang="en-IN" dirty="0"/>
              <a:t>         But q is not in N</a:t>
            </a:r>
            <a:r>
              <a:rPr lang="en-IN" baseline="-25000" dirty="0"/>
              <a:t>4</a:t>
            </a:r>
            <a:r>
              <a:rPr lang="en-IN" dirty="0"/>
              <a:t> (p).</a:t>
            </a:r>
          </a:p>
          <a:p>
            <a:r>
              <a:rPr lang="en-IN" b="1" i="1" dirty="0"/>
              <a:t>         Hence p , q are not 4 –adjacent </a:t>
            </a:r>
            <a:endParaRPr lang="en-US" b="1" i="1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09588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dirty="0"/>
                        <a:t> 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2 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38744" y="928671"/>
            <a:ext cx="5214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8- </a:t>
            </a:r>
            <a:r>
              <a:rPr lang="en-IN" dirty="0" err="1"/>
              <a:t>Adjancy</a:t>
            </a:r>
            <a:endParaRPr lang="en-IN" dirty="0"/>
          </a:p>
          <a:p>
            <a:r>
              <a:rPr lang="en-IN" dirty="0"/>
              <a:t>Find out if p &amp; q are 8 –adjacent  if  V ={2,1}</a:t>
            </a:r>
          </a:p>
          <a:p>
            <a:pPr marL="342900" indent="-342900">
              <a:buAutoNum type="arabicPeriod"/>
            </a:pPr>
            <a:r>
              <a:rPr lang="en-IN" dirty="0"/>
              <a:t>Condition 1  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8</a:t>
            </a:r>
            <a:r>
              <a:rPr lang="en-IN" dirty="0"/>
              <a:t> (p) = { 0,0,</a:t>
            </a:r>
            <a:r>
              <a:rPr lang="en-IN" u="sng" dirty="0"/>
              <a:t>1</a:t>
            </a:r>
            <a:r>
              <a:rPr lang="en-IN" dirty="0"/>
              <a:t>,1,1,1,1,1}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dirty="0"/>
              <a:t>       q is in the set of N</a:t>
            </a:r>
            <a:r>
              <a:rPr lang="en-IN" baseline="-25000" dirty="0"/>
              <a:t>8</a:t>
            </a:r>
            <a:r>
              <a:rPr lang="en-IN" dirty="0"/>
              <a:t> (p).     </a:t>
            </a:r>
            <a:r>
              <a:rPr lang="en-IN" b="1" i="1" dirty="0"/>
              <a:t>So p , q are 8 –adjacent.</a:t>
            </a:r>
          </a:p>
          <a:p>
            <a:pPr marL="342900" indent="-342900"/>
            <a:endParaRPr lang="en-IN" dirty="0"/>
          </a:p>
          <a:p>
            <a:endParaRPr lang="en-IN" dirty="0"/>
          </a:p>
          <a:p>
            <a:r>
              <a:rPr lang="en-IN" dirty="0"/>
              <a:t> 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23902" y="364331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2 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0</a:t>
                      </a:r>
                      <a:r>
                        <a:rPr lang="en-IN" dirty="0"/>
                        <a:t> 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95868" y="3571876"/>
            <a:ext cx="6215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out if p &amp; q are 8 –adjacent  if  V ={2,0}</a:t>
            </a:r>
          </a:p>
          <a:p>
            <a:pPr marL="342900" indent="-342900">
              <a:buAutoNum type="arabicPeriod"/>
            </a:pPr>
            <a:r>
              <a:rPr lang="en-IN" dirty="0"/>
              <a:t>Condition 1  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8</a:t>
            </a:r>
            <a:r>
              <a:rPr lang="en-IN" dirty="0"/>
              <a:t> (p) = { 0,0,</a:t>
            </a:r>
            <a:r>
              <a:rPr lang="en-IN" u="sng" dirty="0"/>
              <a:t>1</a:t>
            </a:r>
            <a:r>
              <a:rPr lang="en-IN" dirty="0"/>
              <a:t>,1,1,1,1,1}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dirty="0"/>
              <a:t>       q is not  in the set of N</a:t>
            </a:r>
            <a:r>
              <a:rPr lang="en-IN" baseline="-25000" dirty="0"/>
              <a:t>8</a:t>
            </a:r>
            <a:r>
              <a:rPr lang="en-IN" dirty="0"/>
              <a:t> (p).     </a:t>
            </a:r>
            <a:r>
              <a:rPr lang="en-IN" b="1" i="1" dirty="0"/>
              <a:t>So p , q are not 8 –adjacent.</a:t>
            </a:r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2736"/>
            <a:ext cx="8930208" cy="50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123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66844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dirty="0"/>
                        <a:t> 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595934" y="1142984"/>
            <a:ext cx="511396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Find out if p &amp; q are 8 –adjacent  if  V ={2,0}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Condition 1. both p &amp; q  are not  from the set V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/>
            <a:r>
              <a:rPr lang="en-IN" b="1" i="1" dirty="0"/>
              <a:t>So p , q are not 8 –adjacent.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66844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67306" y="785794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) q € N</a:t>
            </a:r>
            <a:r>
              <a:rPr lang="en-IN" baseline="-25000" dirty="0"/>
              <a:t>4</a:t>
            </a:r>
            <a:r>
              <a:rPr lang="en-IN" dirty="0"/>
              <a:t> (p)   or</a:t>
            </a:r>
          </a:p>
          <a:p>
            <a:r>
              <a:rPr lang="en-IN" dirty="0"/>
              <a:t>  ii) 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5868" y="1785926"/>
            <a:ext cx="6572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out m –adjacency for V = {1} </a:t>
            </a:r>
          </a:p>
          <a:p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) Since  q € N</a:t>
            </a:r>
            <a:r>
              <a:rPr lang="en-IN" baseline="-25000" dirty="0"/>
              <a:t>4</a:t>
            </a:r>
            <a:r>
              <a:rPr lang="en-IN" dirty="0"/>
              <a:t> (p),  m – adjacency is possible.</a:t>
            </a:r>
          </a:p>
          <a:p>
            <a:r>
              <a:rPr lang="en-IN" dirty="0"/>
              <a:t> 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95406" y="3357562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 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52728" y="285728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M- Adjacency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0182" y="2928934"/>
            <a:ext cx="542928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/>
            <a:r>
              <a:rPr lang="en-IN" dirty="0"/>
              <a:t>Find out m –adjacency for V = {1} </a:t>
            </a:r>
          </a:p>
          <a:p>
            <a:pPr marL="400050" indent="-400050">
              <a:buAutoNum type="romanLcParenR"/>
            </a:pPr>
            <a:r>
              <a:rPr lang="en-IN" dirty="0"/>
              <a:t>q € N</a:t>
            </a:r>
            <a:r>
              <a:rPr lang="en-IN" baseline="-25000" dirty="0"/>
              <a:t>4</a:t>
            </a:r>
            <a:r>
              <a:rPr lang="en-IN" dirty="0"/>
              <a:t> (p)   </a:t>
            </a:r>
          </a:p>
          <a:p>
            <a:pPr marL="400050" indent="-400050"/>
            <a:r>
              <a:rPr lang="en-IN" dirty="0"/>
              <a:t>      q is not in N</a:t>
            </a:r>
            <a:r>
              <a:rPr lang="en-IN" baseline="-25000" dirty="0"/>
              <a:t>4</a:t>
            </a:r>
            <a:r>
              <a:rPr lang="en-IN" dirty="0"/>
              <a:t>(p)  or </a:t>
            </a:r>
          </a:p>
          <a:p>
            <a:pPr marL="400050" indent="-400050"/>
            <a:r>
              <a:rPr lang="en-IN" dirty="0"/>
              <a:t>ii)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</a:t>
            </a:r>
          </a:p>
          <a:p>
            <a:pPr marL="400050" indent="-400050"/>
            <a:r>
              <a:rPr lang="en-IN" dirty="0"/>
              <a:t>N</a:t>
            </a:r>
            <a:r>
              <a:rPr lang="en-IN" baseline="-25000" dirty="0"/>
              <a:t>D</a:t>
            </a:r>
            <a:r>
              <a:rPr lang="en-IN" dirty="0"/>
              <a:t> (p)  ={ 0,1,1,1}  q is in N</a:t>
            </a:r>
            <a:r>
              <a:rPr lang="en-IN" baseline="-25000" dirty="0"/>
              <a:t>D</a:t>
            </a:r>
            <a:r>
              <a:rPr lang="en-IN" dirty="0"/>
              <a:t> (p)  and</a:t>
            </a:r>
          </a:p>
          <a:p>
            <a:pPr marL="400050" indent="-400050"/>
            <a:endParaRPr lang="en-IN" dirty="0"/>
          </a:p>
          <a:p>
            <a:pPr marL="400050" indent="-400050"/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 , </a:t>
            </a:r>
          </a:p>
          <a:p>
            <a:pPr marL="400050" indent="-400050"/>
            <a:r>
              <a:rPr lang="en-IN" dirty="0"/>
              <a:t>The intersection of the above {0,1}. Since the set V contain the value 1 , we can say the M- adjacency is not possible or it’s not m-</a:t>
            </a:r>
            <a:r>
              <a:rPr lang="en-IN" dirty="0" err="1"/>
              <a:t>adjency</a:t>
            </a:r>
            <a:r>
              <a:rPr lang="en-IN" dirty="0"/>
              <a:t>.</a:t>
            </a:r>
          </a:p>
          <a:p>
            <a:pPr marL="400050" indent="-400050"/>
            <a:endParaRPr lang="en-IN" dirty="0"/>
          </a:p>
          <a:p>
            <a:pPr marL="400050" indent="-400050"/>
            <a:r>
              <a:rPr lang="en-IN" dirty="0"/>
              <a:t> </a:t>
            </a:r>
          </a:p>
          <a:p>
            <a:pPr marL="400050" indent="-400050"/>
            <a:r>
              <a:rPr lang="en-IN" dirty="0"/>
              <a:t>     </a:t>
            </a:r>
          </a:p>
          <a:p>
            <a:pPr marL="400050" indent="-400050"/>
            <a:r>
              <a:rPr lang="en-IN" dirty="0"/>
              <a:t>    </a:t>
            </a:r>
          </a:p>
          <a:p>
            <a:pPr marL="400050" indent="-400050"/>
            <a:endParaRPr lang="en-IN" sz="3200" dirty="0"/>
          </a:p>
          <a:p>
            <a:pPr marL="400050" indent="-400050"/>
            <a:r>
              <a:rPr lang="en-IN" sz="3200" dirty="0"/>
              <a:t> </a:t>
            </a:r>
            <a:endParaRPr lang="en-US" dirty="0"/>
          </a:p>
          <a:p>
            <a:pPr marL="400050" indent="-400050"/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82148" y="4572008"/>
          <a:ext cx="849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09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097">
                <a:tc>
                  <a:txBody>
                    <a:bodyPr/>
                    <a:lstStyle/>
                    <a:p>
                      <a:r>
                        <a:rPr lang="en-US" sz="1200" dirty="0"/>
                        <a:t>1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525024" y="3929066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intersection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9453586" y="4214818"/>
            <a:ext cx="428628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10124501" y="4197427"/>
            <a:ext cx="627962" cy="1079653"/>
          </a:xfrm>
          <a:custGeom>
            <a:avLst/>
            <a:gdLst>
              <a:gd name="connsiteX0" fmla="*/ 0 w 627962"/>
              <a:gd name="connsiteY0" fmla="*/ 947450 h 1079653"/>
              <a:gd name="connsiteX1" fmla="*/ 33051 w 627962"/>
              <a:gd name="connsiteY1" fmla="*/ 969484 h 1079653"/>
              <a:gd name="connsiteX2" fmla="*/ 44068 w 627962"/>
              <a:gd name="connsiteY2" fmla="*/ 1002534 h 1079653"/>
              <a:gd name="connsiteX3" fmla="*/ 77118 w 627962"/>
              <a:gd name="connsiteY3" fmla="*/ 1013551 h 1079653"/>
              <a:gd name="connsiteX4" fmla="*/ 176270 w 627962"/>
              <a:gd name="connsiteY4" fmla="*/ 1057619 h 1079653"/>
              <a:gd name="connsiteX5" fmla="*/ 264405 w 627962"/>
              <a:gd name="connsiteY5" fmla="*/ 1079653 h 1079653"/>
              <a:gd name="connsiteX6" fmla="*/ 440675 w 627962"/>
              <a:gd name="connsiteY6" fmla="*/ 1068636 h 1079653"/>
              <a:gd name="connsiteX7" fmla="*/ 484742 w 627962"/>
              <a:gd name="connsiteY7" fmla="*/ 1057619 h 1079653"/>
              <a:gd name="connsiteX8" fmla="*/ 561860 w 627962"/>
              <a:gd name="connsiteY8" fmla="*/ 1002534 h 1079653"/>
              <a:gd name="connsiteX9" fmla="*/ 616945 w 627962"/>
              <a:gd name="connsiteY9" fmla="*/ 903383 h 1079653"/>
              <a:gd name="connsiteX10" fmla="*/ 627962 w 627962"/>
              <a:gd name="connsiteY10" fmla="*/ 859315 h 1079653"/>
              <a:gd name="connsiteX11" fmla="*/ 616945 w 627962"/>
              <a:gd name="connsiteY11" fmla="*/ 672028 h 1079653"/>
              <a:gd name="connsiteX12" fmla="*/ 550844 w 627962"/>
              <a:gd name="connsiteY12" fmla="*/ 561860 h 1079653"/>
              <a:gd name="connsiteX13" fmla="*/ 528810 w 627962"/>
              <a:gd name="connsiteY13" fmla="*/ 528809 h 1079653"/>
              <a:gd name="connsiteX14" fmla="*/ 506776 w 627962"/>
              <a:gd name="connsiteY14" fmla="*/ 473725 h 1079653"/>
              <a:gd name="connsiteX15" fmla="*/ 462709 w 627962"/>
              <a:gd name="connsiteY15" fmla="*/ 440674 h 1079653"/>
              <a:gd name="connsiteX16" fmla="*/ 418641 w 627962"/>
              <a:gd name="connsiteY16" fmla="*/ 374573 h 1079653"/>
              <a:gd name="connsiteX17" fmla="*/ 385591 w 627962"/>
              <a:gd name="connsiteY17" fmla="*/ 330506 h 1079653"/>
              <a:gd name="connsiteX18" fmla="*/ 319489 w 627962"/>
              <a:gd name="connsiteY18" fmla="*/ 132202 h 1079653"/>
              <a:gd name="connsiteX19" fmla="*/ 297456 w 627962"/>
              <a:gd name="connsiteY19" fmla="*/ 66101 h 1079653"/>
              <a:gd name="connsiteX20" fmla="*/ 286439 w 627962"/>
              <a:gd name="connsiteY20" fmla="*/ 33050 h 1079653"/>
              <a:gd name="connsiteX21" fmla="*/ 264405 w 627962"/>
              <a:gd name="connsiteY21" fmla="*/ 0 h 1079653"/>
              <a:gd name="connsiteX22" fmla="*/ 198304 w 627962"/>
              <a:gd name="connsiteY22" fmla="*/ 55084 h 1079653"/>
              <a:gd name="connsiteX23" fmla="*/ 231354 w 627962"/>
              <a:gd name="connsiteY23" fmla="*/ 66101 h 1079653"/>
              <a:gd name="connsiteX24" fmla="*/ 396607 w 627962"/>
              <a:gd name="connsiteY24" fmla="*/ 55084 h 1079653"/>
              <a:gd name="connsiteX25" fmla="*/ 363557 w 627962"/>
              <a:gd name="connsiteY25" fmla="*/ 44067 h 1079653"/>
              <a:gd name="connsiteX26" fmla="*/ 319489 w 627962"/>
              <a:gd name="connsiteY26" fmla="*/ 33050 h 1079653"/>
              <a:gd name="connsiteX27" fmla="*/ 275422 w 627962"/>
              <a:gd name="connsiteY27" fmla="*/ 22033 h 107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7962" h="1079653">
                <a:moveTo>
                  <a:pt x="0" y="947450"/>
                </a:moveTo>
                <a:cubicBezTo>
                  <a:pt x="11017" y="954795"/>
                  <a:pt x="24779" y="959145"/>
                  <a:pt x="33051" y="969484"/>
                </a:cubicBezTo>
                <a:cubicBezTo>
                  <a:pt x="40305" y="978552"/>
                  <a:pt x="35857" y="994323"/>
                  <a:pt x="44068" y="1002534"/>
                </a:cubicBezTo>
                <a:cubicBezTo>
                  <a:pt x="52279" y="1010745"/>
                  <a:pt x="66444" y="1008977"/>
                  <a:pt x="77118" y="1013551"/>
                </a:cubicBezTo>
                <a:cubicBezTo>
                  <a:pt x="130759" y="1036540"/>
                  <a:pt x="115709" y="1038985"/>
                  <a:pt x="176270" y="1057619"/>
                </a:cubicBezTo>
                <a:cubicBezTo>
                  <a:pt x="205213" y="1066525"/>
                  <a:pt x="264405" y="1079653"/>
                  <a:pt x="264405" y="1079653"/>
                </a:cubicBezTo>
                <a:cubicBezTo>
                  <a:pt x="323162" y="1075981"/>
                  <a:pt x="382096" y="1074494"/>
                  <a:pt x="440675" y="1068636"/>
                </a:cubicBezTo>
                <a:cubicBezTo>
                  <a:pt x="455741" y="1067129"/>
                  <a:pt x="471450" y="1064869"/>
                  <a:pt x="484742" y="1057619"/>
                </a:cubicBezTo>
                <a:cubicBezTo>
                  <a:pt x="512475" y="1042492"/>
                  <a:pt x="536154" y="1020896"/>
                  <a:pt x="561860" y="1002534"/>
                </a:cubicBezTo>
                <a:cubicBezTo>
                  <a:pt x="601314" y="943355"/>
                  <a:pt x="602402" y="954283"/>
                  <a:pt x="616945" y="903383"/>
                </a:cubicBezTo>
                <a:cubicBezTo>
                  <a:pt x="621105" y="888824"/>
                  <a:pt x="624290" y="874004"/>
                  <a:pt x="627962" y="859315"/>
                </a:cubicBezTo>
                <a:cubicBezTo>
                  <a:pt x="624290" y="796886"/>
                  <a:pt x="625789" y="733936"/>
                  <a:pt x="616945" y="672028"/>
                </a:cubicBezTo>
                <a:cubicBezTo>
                  <a:pt x="613866" y="650472"/>
                  <a:pt x="554361" y="567136"/>
                  <a:pt x="550844" y="561860"/>
                </a:cubicBezTo>
                <a:cubicBezTo>
                  <a:pt x="543499" y="550843"/>
                  <a:pt x="533728" y="541103"/>
                  <a:pt x="528810" y="528809"/>
                </a:cubicBezTo>
                <a:cubicBezTo>
                  <a:pt x="521465" y="510448"/>
                  <a:pt x="518641" y="489546"/>
                  <a:pt x="506776" y="473725"/>
                </a:cubicBezTo>
                <a:cubicBezTo>
                  <a:pt x="495759" y="459036"/>
                  <a:pt x="474908" y="454397"/>
                  <a:pt x="462709" y="440674"/>
                </a:cubicBezTo>
                <a:cubicBezTo>
                  <a:pt x="445116" y="420882"/>
                  <a:pt x="434530" y="395758"/>
                  <a:pt x="418641" y="374573"/>
                </a:cubicBezTo>
                <a:lnTo>
                  <a:pt x="385591" y="330506"/>
                </a:lnTo>
                <a:lnTo>
                  <a:pt x="319489" y="132202"/>
                </a:lnTo>
                <a:lnTo>
                  <a:pt x="297456" y="66101"/>
                </a:lnTo>
                <a:cubicBezTo>
                  <a:pt x="293784" y="55084"/>
                  <a:pt x="292881" y="42712"/>
                  <a:pt x="286439" y="33050"/>
                </a:cubicBezTo>
                <a:lnTo>
                  <a:pt x="264405" y="0"/>
                </a:lnTo>
                <a:cubicBezTo>
                  <a:pt x="254434" y="6647"/>
                  <a:pt x="198304" y="40944"/>
                  <a:pt x="198304" y="55084"/>
                </a:cubicBezTo>
                <a:cubicBezTo>
                  <a:pt x="198304" y="66697"/>
                  <a:pt x="220337" y="62429"/>
                  <a:pt x="231354" y="66101"/>
                </a:cubicBezTo>
                <a:cubicBezTo>
                  <a:pt x="286438" y="62429"/>
                  <a:pt x="342152" y="64160"/>
                  <a:pt x="396607" y="55084"/>
                </a:cubicBezTo>
                <a:cubicBezTo>
                  <a:pt x="408062" y="53175"/>
                  <a:pt x="374723" y="47257"/>
                  <a:pt x="363557" y="44067"/>
                </a:cubicBezTo>
                <a:cubicBezTo>
                  <a:pt x="348998" y="39907"/>
                  <a:pt x="334048" y="37210"/>
                  <a:pt x="319489" y="33050"/>
                </a:cubicBezTo>
                <a:cubicBezTo>
                  <a:pt x="276865" y="20872"/>
                  <a:pt x="299977" y="22033"/>
                  <a:pt x="275422" y="2203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66844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53058" y="571480"/>
            <a:ext cx="60007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out m –adjacency for V = {0} </a:t>
            </a:r>
          </a:p>
          <a:p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) Since  q € N</a:t>
            </a:r>
            <a:r>
              <a:rPr lang="en-IN" baseline="-25000" dirty="0"/>
              <a:t>4</a:t>
            </a:r>
            <a:r>
              <a:rPr lang="en-IN" dirty="0"/>
              <a:t> (p),  it’s not m – adjacency .</a:t>
            </a:r>
          </a:p>
          <a:p>
            <a:endParaRPr lang="en-IN" dirty="0"/>
          </a:p>
          <a:p>
            <a:r>
              <a:rPr lang="en-IN" dirty="0"/>
              <a:t> ii) 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</a:t>
            </a:r>
          </a:p>
          <a:p>
            <a:r>
              <a:rPr lang="en-IN" dirty="0"/>
              <a:t>N</a:t>
            </a:r>
            <a:r>
              <a:rPr lang="en-IN" baseline="-25000" dirty="0"/>
              <a:t>D</a:t>
            </a:r>
            <a:r>
              <a:rPr lang="en-IN" dirty="0"/>
              <a:t> (p)  =  {0,1,1,1), q € N</a:t>
            </a:r>
            <a:r>
              <a:rPr lang="en-IN" baseline="-25000" dirty="0"/>
              <a:t>D</a:t>
            </a:r>
            <a:r>
              <a:rPr lang="en-IN" dirty="0"/>
              <a:t> (p) </a:t>
            </a:r>
          </a:p>
          <a:p>
            <a:endParaRPr lang="en-IN" dirty="0"/>
          </a:p>
          <a:p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 , </a:t>
            </a:r>
          </a:p>
          <a:p>
            <a:endParaRPr lang="en-IN" sz="3200" dirty="0"/>
          </a:p>
          <a:p>
            <a:r>
              <a:rPr lang="en-IN" dirty="0"/>
              <a:t>Since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{1,1} not belong to set v,</a:t>
            </a:r>
          </a:p>
          <a:p>
            <a:r>
              <a:rPr lang="en-IN" dirty="0"/>
              <a:t>      it is m –adjacency.</a:t>
            </a:r>
          </a:p>
          <a:p>
            <a:endParaRPr lang="en-IN" dirty="0"/>
          </a:p>
          <a:p>
            <a:r>
              <a:rPr lang="en-IN" dirty="0"/>
              <a:t>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6488909" y="964389"/>
            <a:ext cx="214314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10578" y="2500306"/>
          <a:ext cx="12144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0"/>
            <a:ext cx="10515600" cy="57606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LENGTH OF THE  PATH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576065"/>
            <a:ext cx="10947648" cy="62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07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CONNECTED COMPONENT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908720"/>
            <a:ext cx="1080120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933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5"/>
          </a:xfrm>
        </p:spPr>
        <p:txBody>
          <a:bodyPr>
            <a:normAutofit fontScale="90000"/>
          </a:bodyPr>
          <a:lstStyle/>
          <a:p>
            <a:r>
              <a:rPr lang="en-IN" dirty="0"/>
              <a:t>CONNECTED COMPONENT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124744"/>
            <a:ext cx="10874424" cy="61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9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32" y="26901"/>
            <a:ext cx="10515600" cy="665796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ALGORITHM FOR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56" y="980728"/>
            <a:ext cx="10226352" cy="59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00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CONNECTED COMPONENT LABELING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412776"/>
            <a:ext cx="11449272" cy="57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397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-26901"/>
            <a:ext cx="10515600" cy="503573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    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8585"/>
            <a:ext cx="1087442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275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957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764704"/>
            <a:ext cx="11377264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799"/>
            <a:ext cx="10058400" cy="47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87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0"/>
            <a:ext cx="1116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02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365124"/>
            <a:ext cx="118093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357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365124"/>
            <a:ext cx="1137726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17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365124"/>
            <a:ext cx="11809312" cy="63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00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39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632"/>
            <a:ext cx="10874424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70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32" y="1"/>
            <a:ext cx="10515600" cy="54868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16632"/>
            <a:ext cx="11521280" cy="65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57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rgbClr val="FF0000"/>
                </a:solidFill>
              </a:rPr>
              <a:t>Distance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If we know two points we can find out the distance between the points using  D(p , q) = [(x-s)</a:t>
            </a:r>
            <a:r>
              <a:rPr lang="en-IN" baseline="30000" dirty="0"/>
              <a:t>2 </a:t>
            </a:r>
            <a:r>
              <a:rPr lang="en-IN" dirty="0"/>
              <a:t> + (y-t)</a:t>
            </a:r>
            <a:r>
              <a:rPr lang="en-IN" baseline="30000" dirty="0"/>
              <a:t>2</a:t>
            </a:r>
            <a:r>
              <a:rPr lang="en-IN" dirty="0"/>
              <a:t> </a:t>
            </a:r>
            <a:r>
              <a:rPr lang="en-IN" baseline="30000" dirty="0"/>
              <a:t> </a:t>
            </a:r>
            <a:r>
              <a:rPr lang="en-IN" dirty="0"/>
              <a:t> ]</a:t>
            </a:r>
            <a:r>
              <a:rPr lang="en-IN" baseline="30000" dirty="0"/>
              <a:t>1/2</a:t>
            </a:r>
            <a:r>
              <a:rPr lang="en-IN" dirty="0"/>
              <a:t>  </a:t>
            </a:r>
          </a:p>
          <a:p>
            <a:r>
              <a:rPr lang="en-IN" dirty="0"/>
              <a:t>if the points  are p(</a:t>
            </a:r>
            <a:r>
              <a:rPr lang="en-IN" dirty="0" err="1"/>
              <a:t>x,y</a:t>
            </a:r>
            <a:r>
              <a:rPr lang="en-IN" dirty="0"/>
              <a:t>) and  q(s ,t )</a:t>
            </a:r>
          </a:p>
          <a:p>
            <a:r>
              <a:rPr lang="en-IN" dirty="0"/>
              <a:t>In digital domain apart from this distance , </a:t>
            </a:r>
            <a:r>
              <a:rPr lang="en-IN" dirty="0">
                <a:solidFill>
                  <a:srgbClr val="00B0F0"/>
                </a:solidFill>
              </a:rPr>
              <a:t>some more distance functions are available </a:t>
            </a:r>
          </a:p>
          <a:p>
            <a:r>
              <a:rPr lang="en-IN" dirty="0">
                <a:solidFill>
                  <a:srgbClr val="FFC000"/>
                </a:solidFill>
              </a:rPr>
              <a:t>They are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Euclidean distance i.e.    ‘De’-distance</a:t>
            </a:r>
            <a:r>
              <a:rPr lang="en-US" alt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City block distance     or 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4</a:t>
            </a:r>
            <a:r>
              <a:rPr lang="en-US" altLang="en-US" dirty="0">
                <a:cs typeface="Times New Roman" panose="02020603050405020304" pitchFamily="18" charset="0"/>
              </a:rPr>
              <a:t>’-distance</a:t>
            </a:r>
            <a:r>
              <a:rPr lang="en-US" alt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Chess board distance or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8</a:t>
            </a:r>
            <a:r>
              <a:rPr lang="en-US" altLang="en-US" dirty="0">
                <a:cs typeface="Times New Roman" panose="02020603050405020304" pitchFamily="18" charset="0"/>
              </a:rPr>
              <a:t>’- distance</a:t>
            </a:r>
            <a:r>
              <a:rPr lang="en-US" alt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Dm distance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0823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392" y="1071546"/>
            <a:ext cx="9793088" cy="496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Different types of Distances Measures</a:t>
            </a:r>
            <a:r>
              <a:rPr lang="en-US" altLang="en-US" dirty="0">
                <a:solidFill>
                  <a:srgbClr val="C00000"/>
                </a:solidFill>
              </a:rPr>
              <a:t>:</a:t>
            </a:r>
            <a:br>
              <a:rPr lang="en-US" alt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68761"/>
            <a:ext cx="10009111" cy="522411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None/>
            </a:pPr>
            <a:endParaRPr lang="en-US" altLang="en-US" dirty="0">
              <a:solidFill>
                <a:srgbClr val="C00000"/>
              </a:solidFill>
            </a:endParaRPr>
          </a:p>
          <a:p>
            <a:pPr>
              <a:spcBef>
                <a:spcPct val="0"/>
              </a:spcBef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i</a:t>
            </a:r>
            <a:r>
              <a:rPr lang="en-US" altLang="en-US" dirty="0">
                <a:cs typeface="Times New Roman" panose="02020603050405020304" pitchFamily="18" charset="0"/>
              </a:rPr>
              <a:t>)Euclidean distance i.e. ‘De’-distance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  <a:buNone/>
            </a:pP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                                 </a:t>
            </a:r>
            <a:r>
              <a:rPr lang="en-US" altLang="en-US" i="1" dirty="0">
                <a:cs typeface="Times New Roman" panose="02020603050405020304" pitchFamily="18" charset="0"/>
              </a:rPr>
              <a:t>De (p, q) = </a:t>
            </a: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ii)City block distance or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4</a:t>
            </a:r>
            <a:r>
              <a:rPr lang="en-US" altLang="en-US" dirty="0">
                <a:cs typeface="Times New Roman" panose="02020603050405020304" pitchFamily="18" charset="0"/>
              </a:rPr>
              <a:t>’-distance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  <a:buNone/>
            </a:pP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      </a:t>
            </a:r>
            <a:r>
              <a:rPr lang="en-US" altLang="en-US" i="1" dirty="0">
                <a:cs typeface="Times New Roman" panose="02020603050405020304" pitchFamily="18" charset="0"/>
              </a:rPr>
              <a:t> 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4</a:t>
            </a:r>
            <a:r>
              <a:rPr lang="en-US" altLang="en-US" i="1" dirty="0">
                <a:cs typeface="Times New Roman" panose="02020603050405020304" pitchFamily="18" charset="0"/>
              </a:rPr>
              <a:t> (p, q) =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+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cs typeface="Times New Roman" panose="02020603050405020304" pitchFamily="18" charset="0"/>
              </a:rPr>
              <a:t>|</a:t>
            </a:r>
            <a:endParaRPr lang="en-US" altLang="en-US" i="1" dirty="0"/>
          </a:p>
          <a:p>
            <a:pPr>
              <a:spcBef>
                <a:spcPct val="0"/>
              </a:spcBef>
              <a:buNone/>
            </a:pPr>
            <a:endParaRPr lang="en-US" altLang="en-US" i="1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iii)Chess board distance or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8</a:t>
            </a:r>
            <a:r>
              <a:rPr lang="en-US" altLang="en-US" dirty="0">
                <a:cs typeface="Times New Roman" panose="02020603050405020304" pitchFamily="18" charset="0"/>
              </a:rPr>
              <a:t>’- distance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  <a:buNone/>
            </a:pP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        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8</a:t>
            </a:r>
            <a:r>
              <a:rPr lang="en-US" altLang="en-US" i="1" dirty="0">
                <a:cs typeface="Times New Roman" panose="02020603050405020304" pitchFamily="18" charset="0"/>
              </a:rPr>
              <a:t> (p, q) =max (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,</a:t>
            </a:r>
            <a:r>
              <a:rPr lang="en-US" altLang="en-US" i="1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None/>
            </a:pPr>
            <a:endParaRPr lang="en-US" altLang="en-US" i="1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i="1" dirty="0">
                <a:solidFill>
                  <a:srgbClr val="00B0F0"/>
                </a:solidFill>
                <a:cs typeface="Times New Roman" panose="02020603050405020304" pitchFamily="18" charset="0"/>
              </a:rPr>
              <a:t>For  Euclidean  distance measure ,pixels having a distance less than (or) equal to some value ‘r’ from (</a:t>
            </a:r>
            <a:r>
              <a:rPr lang="en-US" altLang="en-US" i="1" dirty="0" err="1">
                <a:solidFill>
                  <a:srgbClr val="00B0F0"/>
                </a:solidFill>
                <a:cs typeface="Times New Roman" panose="02020603050405020304" pitchFamily="18" charset="0"/>
              </a:rPr>
              <a:t>x,y</a:t>
            </a:r>
            <a:r>
              <a:rPr lang="en-US" altLang="en-US" i="1" dirty="0">
                <a:solidFill>
                  <a:srgbClr val="00B0F0"/>
                </a:solidFill>
                <a:cs typeface="Times New Roman" panose="02020603050405020304" pitchFamily="18" charset="0"/>
              </a:rPr>
              <a:t>) are the points contained in a disk of radius  r  centered at (</a:t>
            </a:r>
            <a:r>
              <a:rPr lang="en-US" altLang="en-US" i="1" dirty="0" err="1">
                <a:solidFill>
                  <a:srgbClr val="00B0F0"/>
                </a:solidFill>
                <a:cs typeface="Times New Roman" panose="02020603050405020304" pitchFamily="18" charset="0"/>
              </a:rPr>
              <a:t>x,y</a:t>
            </a:r>
            <a:r>
              <a:rPr lang="en-US" altLang="en-US" i="1" dirty="0">
                <a:solidFill>
                  <a:srgbClr val="00B0F0"/>
                </a:solidFill>
                <a:cs typeface="Times New Roman" panose="02020603050405020304" pitchFamily="18" charset="0"/>
              </a:rPr>
              <a:t>)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48468"/>
              </p:ext>
            </p:extLst>
          </p:nvPr>
        </p:nvGraphicFramePr>
        <p:xfrm>
          <a:off x="5303912" y="2492897"/>
          <a:ext cx="163792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1498600" imgH="292100" progId="Equation.3">
                  <p:embed/>
                </p:oleObj>
              </mc:Choice>
              <mc:Fallback>
                <p:oleObj name="Microsoft Equation 3.0" r:id="rId3" imgW="1498600" imgH="2921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912" y="2492897"/>
                        <a:ext cx="1637928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9765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52B-9C0F-7A67-0167-7BC3A834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696"/>
            <a:ext cx="10515600" cy="5484267"/>
          </a:xfrm>
        </p:spPr>
        <p:txBody>
          <a:bodyPr/>
          <a:lstStyle/>
          <a:p>
            <a:r>
              <a:rPr lang="en-US" dirty="0"/>
              <a:t>The pixels having City block distance from (</a:t>
            </a:r>
            <a:r>
              <a:rPr lang="en-US" dirty="0" err="1"/>
              <a:t>x,y</a:t>
            </a:r>
            <a:r>
              <a:rPr lang="en-US" dirty="0"/>
              <a:t>) less than (or) equal to some value r, form a diamond centered at </a:t>
            </a:r>
            <a:r>
              <a:rPr lang="en-US" dirty="0" err="1"/>
              <a:t>x,y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In Chess board distance the pixels with distance less than equal to  r from (</a:t>
            </a:r>
            <a:r>
              <a:rPr lang="en-US" dirty="0" err="1"/>
              <a:t>x,y</a:t>
            </a:r>
            <a:r>
              <a:rPr lang="en-US" dirty="0"/>
              <a:t>), form a square centered at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43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101509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7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38348" y="2214554"/>
            <a:ext cx="661347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63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8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720" y="365125"/>
            <a:ext cx="1152128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81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Note1:- In the case of pixels having a ‘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D</a:t>
            </a:r>
            <a:r>
              <a:rPr lang="en-US" altLang="en-US" baseline="-30000" dirty="0">
                <a:solidFill>
                  <a:srgbClr val="C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’ distance </a:t>
            </a:r>
            <a:r>
              <a:rPr lang="en-US" altLang="en-US" dirty="0">
                <a:cs typeface="Times New Roman" panose="02020603050405020304" pitchFamily="18" charset="0"/>
              </a:rPr>
              <a:t>from (x, y) less than or equal to some value ‘r’, form a 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diamond</a:t>
            </a:r>
            <a:r>
              <a:rPr lang="en-US" altLang="en-US" dirty="0">
                <a:cs typeface="Times New Roman" panose="02020603050405020304" pitchFamily="18" charset="0"/>
              </a:rPr>
              <a:t>, centered at (x, y).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Ex:- The pixels with D</a:t>
            </a:r>
            <a:r>
              <a:rPr lang="en-US" altLang="en-US" baseline="-30000" dirty="0">
                <a:cs typeface="Times New Roman" panose="02020603050405020304" pitchFamily="18" charset="0"/>
              </a:rPr>
              <a:t>4</a:t>
            </a:r>
            <a:r>
              <a:rPr lang="en-US" altLang="en-US" dirty="0">
                <a:cs typeface="Times New Roman" panose="02020603050405020304" pitchFamily="18" charset="0"/>
              </a:rPr>
              <a:t> distance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en-US" dirty="0">
                <a:cs typeface="Times New Roman" panose="02020603050405020304" pitchFamily="18" charset="0"/>
              </a:rPr>
              <a:t> 2 from (x, y) is shown below.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2     1     2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2    1    0   1   2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2     1    2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2</a:t>
            </a:r>
            <a:r>
              <a:rPr lang="en-US" alt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00004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Note2:- In the case of pixels with ‘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D</a:t>
            </a:r>
            <a:r>
              <a:rPr lang="en-US" altLang="en-US" baseline="-30000" dirty="0">
                <a:solidFill>
                  <a:srgbClr val="C00000"/>
                </a:solidFill>
                <a:cs typeface="Times New Roman" panose="02020603050405020304" pitchFamily="18" charset="0"/>
              </a:rPr>
              <a:t>8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’ distance </a:t>
            </a:r>
            <a:r>
              <a:rPr lang="en-US" altLang="en-US" dirty="0">
                <a:cs typeface="Times New Roman" panose="02020603050405020304" pitchFamily="18" charset="0"/>
              </a:rPr>
              <a:t>from (x, y) less than or equal to some value ‘r’ forms a 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square</a:t>
            </a:r>
            <a:r>
              <a:rPr lang="en-US" altLang="en-US" dirty="0">
                <a:cs typeface="Times New Roman" panose="02020603050405020304" pitchFamily="18" charset="0"/>
              </a:rPr>
              <a:t>, centered at (x, y).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Ex:- the Pixels with D</a:t>
            </a:r>
            <a:r>
              <a:rPr lang="en-US" altLang="en-US" baseline="-30000" dirty="0">
                <a:cs typeface="Times New Roman" panose="02020603050405020304" pitchFamily="18" charset="0"/>
              </a:rPr>
              <a:t>8</a:t>
            </a:r>
            <a:r>
              <a:rPr lang="en-US" altLang="en-US" dirty="0">
                <a:cs typeface="Times New Roman" panose="02020603050405020304" pitchFamily="18" charset="0"/>
              </a:rPr>
              <a:t> distance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en-US" dirty="0">
                <a:cs typeface="Times New Roman" panose="02020603050405020304" pitchFamily="18" charset="0"/>
              </a:rPr>
              <a:t> 2 from (x, y) is shown below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 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2   2   2   2   2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2   1   1   1   2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2   1   0   1   2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2   1   1   1   2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2   2   2   2   2</a:t>
            </a:r>
            <a:r>
              <a:rPr lang="en-US" alt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3959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4784"/>
            <a:ext cx="1094643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36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B1A5C-D7E6-C597-DDC0-120F3A754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480" y="1052737"/>
            <a:ext cx="9073007" cy="4823240"/>
          </a:xfrm>
        </p:spPr>
      </p:pic>
    </p:spTree>
    <p:extLst>
      <p:ext uri="{BB962C8B-B14F-4D97-AF65-F5344CB8AC3E}">
        <p14:creationId xmlns:p14="http://schemas.microsoft.com/office/powerpoint/2010/main" val="39922055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9E7E1-5FA8-351E-FCC5-CF06008F9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836712"/>
            <a:ext cx="10369152" cy="5340251"/>
          </a:xfrm>
        </p:spPr>
      </p:pic>
    </p:spTree>
    <p:extLst>
      <p:ext uri="{BB962C8B-B14F-4D97-AF65-F5344CB8AC3E}">
        <p14:creationId xmlns:p14="http://schemas.microsoft.com/office/powerpoint/2010/main" val="17745390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B3ECD-8C71-BF92-C77F-8A6F9D098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620688"/>
            <a:ext cx="10153128" cy="5556275"/>
          </a:xfrm>
        </p:spPr>
      </p:pic>
    </p:spTree>
    <p:extLst>
      <p:ext uri="{BB962C8B-B14F-4D97-AF65-F5344CB8AC3E}">
        <p14:creationId xmlns:p14="http://schemas.microsoft.com/office/powerpoint/2010/main" val="34043893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4933F-3D6D-A095-30C9-A81BB4CEC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052736"/>
            <a:ext cx="8712968" cy="5124227"/>
          </a:xfrm>
        </p:spPr>
      </p:pic>
    </p:spTree>
    <p:extLst>
      <p:ext uri="{BB962C8B-B14F-4D97-AF65-F5344CB8AC3E}">
        <p14:creationId xmlns:p14="http://schemas.microsoft.com/office/powerpoint/2010/main" val="180891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9379768" cy="58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486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648E01-24EC-CA5C-BADA-F00579DB7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052736"/>
            <a:ext cx="10297144" cy="5124227"/>
          </a:xfrm>
        </p:spPr>
      </p:pic>
    </p:spTree>
    <p:extLst>
      <p:ext uri="{BB962C8B-B14F-4D97-AF65-F5344CB8AC3E}">
        <p14:creationId xmlns:p14="http://schemas.microsoft.com/office/powerpoint/2010/main" val="29979275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112C5-C64F-DBFE-DBDF-ED37DD87E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268760"/>
            <a:ext cx="9433048" cy="4908203"/>
          </a:xfrm>
        </p:spPr>
      </p:pic>
    </p:spTree>
    <p:extLst>
      <p:ext uri="{BB962C8B-B14F-4D97-AF65-F5344CB8AC3E}">
        <p14:creationId xmlns:p14="http://schemas.microsoft.com/office/powerpoint/2010/main" val="9128517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36" y="785793"/>
            <a:ext cx="5619474" cy="51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024562" y="785794"/>
            <a:ext cx="55007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2400" dirty="0"/>
              <a:t>Compute the distance between the two pixels using the three distances : q: (1, 1) P: (2, 2) </a:t>
            </a:r>
          </a:p>
          <a:p>
            <a:endParaRPr lang="en-US" sz="2400" dirty="0"/>
          </a:p>
          <a:p>
            <a:r>
              <a:rPr lang="en-US" sz="2400" dirty="0"/>
              <a:t>1.Euclidian distance : ((1 -2)2+(1 -2)</a:t>
            </a:r>
            <a:r>
              <a:rPr lang="en-US" sz="2400" baseline="30000" dirty="0"/>
              <a:t>1/2</a:t>
            </a:r>
            <a:r>
              <a:rPr lang="en-US" sz="2400" dirty="0"/>
              <a:t> =                   				</a:t>
            </a:r>
            <a:r>
              <a:rPr lang="en-US" sz="2400" dirty="0" err="1"/>
              <a:t>sqrt</a:t>
            </a:r>
            <a:r>
              <a:rPr lang="en-US" sz="2400" dirty="0"/>
              <a:t>(2). </a:t>
            </a:r>
          </a:p>
          <a:p>
            <a:r>
              <a:rPr lang="en-US" sz="2400" dirty="0"/>
              <a:t>2. D 4(City Block distance): |1 -2| +|1 -2| 				          =2</a:t>
            </a:r>
          </a:p>
          <a:p>
            <a:pPr marL="342900" indent="-342900">
              <a:buAutoNum type="arabicPeriod" startAt="3"/>
            </a:pPr>
            <a:r>
              <a:rPr lang="en-US" sz="2400" dirty="0"/>
              <a:t>D 8(chessboard distance ) :</a:t>
            </a:r>
          </a:p>
          <a:p>
            <a:pPr marL="342900" indent="-342900"/>
            <a:r>
              <a:rPr lang="en-US" sz="2400" dirty="0"/>
              <a:t>                       max(|1 -2|, |1 -2|)= 1 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873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An image segment is shown below. Let V be the set of grey levels used to define connectivity in the image. Compute D</a:t>
            </a:r>
            <a:r>
              <a:rPr lang="en-IN" sz="2400" baseline="-25000" dirty="0"/>
              <a:t>4 </a:t>
            </a:r>
            <a:r>
              <a:rPr lang="en-IN" sz="2400" dirty="0"/>
              <a:t>, D</a:t>
            </a:r>
            <a:r>
              <a:rPr lang="en-IN" sz="2400" baseline="-25000" dirty="0"/>
              <a:t>8 </a:t>
            </a:r>
            <a:r>
              <a:rPr lang="en-IN" sz="2400" dirty="0"/>
              <a:t> and D</a:t>
            </a:r>
            <a:r>
              <a:rPr lang="en-IN" sz="2400" baseline="-25000" dirty="0"/>
              <a:t>m </a:t>
            </a:r>
            <a:r>
              <a:rPr lang="en-IN" sz="2400" dirty="0"/>
              <a:t> distance between pixel p and q for  </a:t>
            </a:r>
            <a:r>
              <a:rPr lang="en-IN" sz="2400" dirty="0" err="1"/>
              <a:t>i</a:t>
            </a:r>
            <a:r>
              <a:rPr lang="en-IN" sz="2400" dirty="0"/>
              <a:t>) v =[2,3] ii) v = [2,6]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000" dirty="0"/>
              <a:t>                                                     </a:t>
            </a:r>
          </a:p>
          <a:p>
            <a:pPr marL="0" indent="0">
              <a:buNone/>
            </a:pPr>
            <a:r>
              <a:rPr lang="en-IN" sz="2000" dirty="0"/>
              <a:t>                                         </a:t>
            </a:r>
          </a:p>
          <a:p>
            <a:pPr marL="0" indent="0">
              <a:buNone/>
            </a:pPr>
            <a:r>
              <a:rPr lang="en-IN" sz="2000" dirty="0"/>
              <a:t>                                                                                      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99163"/>
              </p:ext>
            </p:extLst>
          </p:nvPr>
        </p:nvGraphicFramePr>
        <p:xfrm>
          <a:off x="3935760" y="3352800"/>
          <a:ext cx="3384376" cy="23829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27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8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    I . D</a:t>
            </a:r>
            <a:r>
              <a:rPr lang="en-IN" baseline="-25000" dirty="0"/>
              <a:t>4  </a:t>
            </a:r>
            <a:r>
              <a:rPr lang="en-IN" dirty="0"/>
              <a:t> and  D</a:t>
            </a:r>
            <a:r>
              <a:rPr lang="en-IN" baseline="-25000" dirty="0"/>
              <a:t>8</a:t>
            </a:r>
            <a:r>
              <a:rPr lang="en-IN" dirty="0"/>
              <a:t> </a:t>
            </a:r>
            <a:r>
              <a:rPr lang="en-IN" baseline="-25000" dirty="0"/>
              <a:t> </a:t>
            </a:r>
            <a:r>
              <a:rPr lang="en-IN" dirty="0"/>
              <a:t> will not depend on grey values.</a:t>
            </a:r>
          </a:p>
          <a:p>
            <a:pPr marL="0" indent="0">
              <a:buNone/>
            </a:pPr>
            <a:r>
              <a:rPr lang="en-IN" dirty="0"/>
              <a:t>    2.Only </a:t>
            </a:r>
            <a:r>
              <a:rPr lang="en-IN" dirty="0" err="1"/>
              <a:t>D</a:t>
            </a:r>
            <a:r>
              <a:rPr lang="en-IN" baseline="-25000" dirty="0" err="1"/>
              <a:t>m</a:t>
            </a:r>
            <a:r>
              <a:rPr lang="en-IN" dirty="0"/>
              <a:t> distance will depend on Grey values.</a:t>
            </a:r>
          </a:p>
          <a:p>
            <a:pPr marL="0" indent="0">
              <a:buNone/>
            </a:pPr>
            <a:r>
              <a:rPr lang="en-IN" dirty="0"/>
              <a:t>     3. D</a:t>
            </a:r>
            <a:r>
              <a:rPr lang="en-IN" baseline="-25000" dirty="0"/>
              <a:t>4 </a:t>
            </a:r>
            <a:r>
              <a:rPr lang="en-IN" dirty="0"/>
              <a:t> distance(city block distance) = |x-s| + |y-t| where P(</a:t>
            </a:r>
            <a:r>
              <a:rPr lang="en-IN" dirty="0" err="1"/>
              <a:t>x,y</a:t>
            </a:r>
            <a:r>
              <a:rPr lang="en-IN" dirty="0"/>
              <a:t>) Q(</a:t>
            </a:r>
            <a:r>
              <a:rPr lang="en-IN" dirty="0" err="1"/>
              <a:t>s,t</a:t>
            </a:r>
            <a:r>
              <a:rPr lang="en-IN" dirty="0"/>
              <a:t>).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= |0-4| +|0- 4| = 4+4 =  8</a:t>
            </a:r>
          </a:p>
          <a:p>
            <a:pPr marL="0" indent="0">
              <a:buNone/>
            </a:pPr>
            <a:r>
              <a:rPr lang="en-IN" dirty="0"/>
              <a:t>      4.  D</a:t>
            </a:r>
            <a:r>
              <a:rPr lang="en-IN" baseline="-25000" dirty="0"/>
              <a:t>8</a:t>
            </a:r>
            <a:r>
              <a:rPr lang="en-IN" dirty="0"/>
              <a:t> distance(chess board distance) =MAX [ |x-s| . |y-t| 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= MAX [ |0-4|  , |0-4| 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= MAX [4,4]  = 4  </a:t>
            </a:r>
          </a:p>
          <a:p>
            <a:pPr marL="0" indent="0">
              <a:buNone/>
            </a:pPr>
            <a:r>
              <a:rPr lang="en-IN" dirty="0"/>
              <a:t>https://slidetodoc.com/image-processing-chapter3-part-1-relationships-between-pixels/</a:t>
            </a:r>
          </a:p>
        </p:txBody>
      </p:sp>
    </p:spTree>
    <p:extLst>
      <p:ext uri="{BB962C8B-B14F-4D97-AF65-F5344CB8AC3E}">
        <p14:creationId xmlns:p14="http://schemas.microsoft.com/office/powerpoint/2010/main" val="33199395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8448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An image segment is shown below. Let V be the set of grey levels used to define connectivity in the image. Compute D</a:t>
            </a:r>
            <a:r>
              <a:rPr lang="en-IN" baseline="-25000" dirty="0"/>
              <a:t>4 </a:t>
            </a:r>
            <a:r>
              <a:rPr lang="en-IN" dirty="0"/>
              <a:t>, D</a:t>
            </a:r>
            <a:r>
              <a:rPr lang="en-IN" baseline="-25000" dirty="0"/>
              <a:t>8 </a:t>
            </a:r>
            <a:r>
              <a:rPr lang="en-IN" dirty="0"/>
              <a:t> and D</a:t>
            </a:r>
            <a:r>
              <a:rPr lang="en-IN" baseline="-25000" dirty="0"/>
              <a:t>m </a:t>
            </a:r>
            <a:r>
              <a:rPr lang="en-IN" dirty="0"/>
              <a:t> distance between pixel p and q for  </a:t>
            </a:r>
            <a:r>
              <a:rPr lang="en-IN" dirty="0" err="1"/>
              <a:t>i</a:t>
            </a:r>
            <a:r>
              <a:rPr lang="en-IN" dirty="0"/>
              <a:t>) v =[4,6] ii) v = [3,6]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01776"/>
              </p:ext>
            </p:extLst>
          </p:nvPr>
        </p:nvGraphicFramePr>
        <p:xfrm>
          <a:off x="4583832" y="3789040"/>
          <a:ext cx="2520280" cy="191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3180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Different Mathematical Tools used in Digital Image Processing</a:t>
            </a:r>
            <a:br>
              <a:rPr lang="en-US" altLang="en-US" b="1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6752"/>
            <a:ext cx="10515600" cy="5976664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Array Vs Matrix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Linear Vs Nonlinear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Arithmetic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Set and Logical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Spatial Operations(Single-pixel Operation,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/>
              <a:t>                               Neighborhood Operation and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/>
              <a:t>                               Geometric Spatial Transformations)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Vector and Matrix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Image Transforms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Probabilistic Methods</a:t>
            </a:r>
          </a:p>
        </p:txBody>
      </p:sp>
    </p:spTree>
    <p:extLst>
      <p:ext uri="{BB962C8B-B14F-4D97-AF65-F5344CB8AC3E}">
        <p14:creationId xmlns:p14="http://schemas.microsoft.com/office/powerpoint/2010/main" val="9417740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Array Vs Matrix Operations:</a:t>
            </a:r>
            <a:br>
              <a:rPr lang="en-US" alt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556792"/>
            <a:ext cx="10515600" cy="4351338"/>
          </a:xfrm>
        </p:spPr>
        <p:txBody>
          <a:bodyPr/>
          <a:lstStyle/>
          <a:p>
            <a:r>
              <a:rPr lang="en-US" dirty="0"/>
              <a:t>An array operation involving one or more images is carried out on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pixel- by- pixel </a:t>
            </a:r>
            <a:r>
              <a:rPr lang="en-US" dirty="0"/>
              <a:t>basis.</a:t>
            </a:r>
          </a:p>
          <a:p>
            <a:endParaRPr lang="en-IN" sz="4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070756"/>
              </p:ext>
            </p:extLst>
          </p:nvPr>
        </p:nvGraphicFramePr>
        <p:xfrm>
          <a:off x="2999656" y="3101182"/>
          <a:ext cx="4572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800" imgH="482600" progId="Equation.3">
                  <p:embed/>
                </p:oleObj>
              </mc:Choice>
              <mc:Fallback>
                <p:oleObj name="Equation" r:id="rId2" imgW="2463800" imgH="482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3101182"/>
                        <a:ext cx="4572000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607355"/>
              </p:ext>
            </p:extLst>
          </p:nvPr>
        </p:nvGraphicFramePr>
        <p:xfrm>
          <a:off x="2968005" y="4503986"/>
          <a:ext cx="53943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41700" imgH="482600" progId="Equation.3">
                  <p:embed/>
                </p:oleObj>
              </mc:Choice>
              <mc:Fallback>
                <p:oleObj name="Equation" r:id="rId4" imgW="3441700" imgH="4826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005" y="4503986"/>
                        <a:ext cx="53943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626468" y="3153077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rgbClr val="C00000"/>
                </a:solidFill>
              </a:rPr>
              <a:t>√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0364" y="4480949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4000" dirty="0">
                <a:solidFill>
                  <a:srgbClr val="C00000"/>
                </a:solidFill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40129819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Linear Vs Nonlinear Operations</a:t>
            </a:r>
            <a:br>
              <a:rPr lang="en-US" alt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Let </a:t>
            </a:r>
            <a:r>
              <a:rPr lang="en-US" altLang="en-US" i="1" dirty="0"/>
              <a:t>H be an operator whose input and output are images. H is said to be a linear </a:t>
            </a:r>
            <a:r>
              <a:rPr lang="en-US" altLang="en-US" dirty="0"/>
              <a:t>operator if, for any two images f and g and any two scalars </a:t>
            </a:r>
          </a:p>
          <a:p>
            <a:pPr marL="0" indent="0">
              <a:buNone/>
            </a:pPr>
            <a:r>
              <a:rPr lang="en-US" altLang="en-US" dirty="0"/>
              <a:t>a and b,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     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365523"/>
              </p:ext>
            </p:extLst>
          </p:nvPr>
        </p:nvGraphicFramePr>
        <p:xfrm>
          <a:off x="2400300" y="3384550"/>
          <a:ext cx="4343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800" imgH="215900" progId="Equation.3">
                  <p:embed/>
                </p:oleObj>
              </mc:Choice>
              <mc:Fallback>
                <p:oleObj name="Equation" r:id="rId2" imgW="1701800" imgH="215900" progId="Equation.3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3384550"/>
                        <a:ext cx="43434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1458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operator(i.e. H): </a:t>
            </a:r>
            <a:r>
              <a:rPr lang="en-US" dirty="0"/>
              <a:t>Consider the following two images f and g. Let a is 1 and b  is -1.</a:t>
            </a:r>
          </a:p>
          <a:p>
            <a:pPr marL="0" indent="0" algn="just">
              <a:lnSpc>
                <a:spcPct val="120000"/>
              </a:lnSpc>
              <a:buNone/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LHS:  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marL="0" indent="0" algn="just">
              <a:lnSpc>
                <a:spcPct val="120000"/>
              </a:lnSpc>
              <a:buNone/>
              <a:defRPr/>
            </a:pPr>
            <a:r>
              <a:rPr lang="en-US" dirty="0"/>
              <a:t>RHS:</a:t>
            </a:r>
          </a:p>
          <a:p>
            <a:endParaRPr lang="en-IN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/>
        </p:nvGraphicFramePr>
        <p:xfrm>
          <a:off x="2590800" y="2667000"/>
          <a:ext cx="2928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800" imgH="457200" progId="Equation.3">
                  <p:embed/>
                </p:oleObj>
              </mc:Choice>
              <mc:Fallback>
                <p:oleObj name="Equation" r:id="rId2" imgW="1955800" imgH="457200" progId="Equation.3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67000"/>
                        <a:ext cx="29289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00209"/>
              </p:ext>
            </p:extLst>
          </p:nvPr>
        </p:nvGraphicFramePr>
        <p:xfrm>
          <a:off x="1919536" y="4001294"/>
          <a:ext cx="50022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300" imgH="482600" progId="Equation.3">
                  <p:embed/>
                </p:oleObj>
              </mc:Choice>
              <mc:Fallback>
                <p:oleObj name="Equation" r:id="rId4" imgW="3543300" imgH="482600" progId="Equation.3">
                  <p:embed/>
                  <p:pic>
                    <p:nvPicPr>
                      <p:cNvPr id="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4001294"/>
                        <a:ext cx="50022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633993"/>
              </p:ext>
            </p:extLst>
          </p:nvPr>
        </p:nvGraphicFramePr>
        <p:xfrm>
          <a:off x="2135560" y="5599113"/>
          <a:ext cx="53927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22700" imgH="482600" progId="Equation.3">
                  <p:embed/>
                </p:oleObj>
              </mc:Choice>
              <mc:Fallback>
                <p:oleObj name="Equation" r:id="rId6" imgW="3822700" imgH="482600" progId="Equation.3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5599113"/>
                        <a:ext cx="53927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853669"/>
              </p:ext>
            </p:extLst>
          </p:nvPr>
        </p:nvGraphicFramePr>
        <p:xfrm>
          <a:off x="5087888" y="1007666"/>
          <a:ext cx="468052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01800" imgH="215900" progId="Equation.3">
                  <p:embed/>
                </p:oleObj>
              </mc:Choice>
              <mc:Fallback>
                <p:oleObj name="Equation" r:id="rId8" imgW="1701800" imgH="2159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888" y="1007666"/>
                        <a:ext cx="468052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79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60648"/>
            <a:ext cx="9073009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978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Max operator(i.e. H): </a:t>
            </a:r>
            <a:r>
              <a:rPr lang="en-US" dirty="0"/>
              <a:t>Consider the following two images f and g. Let a is 1 and b is -1.</a:t>
            </a:r>
          </a:p>
          <a:p>
            <a:pPr marL="0" indent="0" algn="just">
              <a:lnSpc>
                <a:spcPct val="120000"/>
              </a:lnSpc>
              <a:buNone/>
              <a:defRPr/>
            </a:pPr>
            <a:r>
              <a:rPr lang="en-US" dirty="0"/>
              <a:t>              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LHS: 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RHS:</a:t>
            </a:r>
          </a:p>
          <a:p>
            <a:endParaRPr lang="en-IN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065728"/>
              </p:ext>
            </p:extLst>
          </p:nvPr>
        </p:nvGraphicFramePr>
        <p:xfrm>
          <a:off x="4367808" y="2348880"/>
          <a:ext cx="2928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800" imgH="457200" progId="Equation.3">
                  <p:embed/>
                </p:oleObj>
              </mc:Choice>
              <mc:Fallback>
                <p:oleObj name="Equation" r:id="rId2" imgW="1955800" imgH="457200" progId="Equation.3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808" y="2348880"/>
                        <a:ext cx="29289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17633"/>
              </p:ext>
            </p:extLst>
          </p:nvPr>
        </p:nvGraphicFramePr>
        <p:xfrm>
          <a:off x="2351584" y="4001294"/>
          <a:ext cx="5499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05200" imgH="482600" progId="Equation.3">
                  <p:embed/>
                </p:oleObj>
              </mc:Choice>
              <mc:Fallback>
                <p:oleObj name="Equation" r:id="rId4" imgW="3505200" imgH="48260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4001294"/>
                        <a:ext cx="54991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30674"/>
              </p:ext>
            </p:extLst>
          </p:nvPr>
        </p:nvGraphicFramePr>
        <p:xfrm>
          <a:off x="2351584" y="5348908"/>
          <a:ext cx="6200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49700" imgH="482600" progId="Equation.3">
                  <p:embed/>
                </p:oleObj>
              </mc:Choice>
              <mc:Fallback>
                <p:oleObj name="Equation" r:id="rId6" imgW="3949700" imgH="482600" progId="Equation.3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5348908"/>
                        <a:ext cx="62007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50802"/>
              </p:ext>
            </p:extLst>
          </p:nvPr>
        </p:nvGraphicFramePr>
        <p:xfrm>
          <a:off x="5078376" y="603088"/>
          <a:ext cx="5544616" cy="94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01800" imgH="215900" progId="Equation.3">
                  <p:embed/>
                </p:oleObj>
              </mc:Choice>
              <mc:Fallback>
                <p:oleObj name="Equation" r:id="rId8" imgW="1701800" imgH="2159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376" y="603088"/>
                        <a:ext cx="5544616" cy="9471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9921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Arithmetic Operations:</a:t>
            </a:r>
            <a:br>
              <a:rPr 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dirty="0"/>
              <a:t>The four arithmetic operations are denoted as:</a:t>
            </a:r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dirty="0"/>
              <a:t>Note that the both the images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dirty="0"/>
              <a:t> must of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same size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163656"/>
              </p:ext>
            </p:extLst>
          </p:nvPr>
        </p:nvGraphicFramePr>
        <p:xfrm>
          <a:off x="2451819" y="2972594"/>
          <a:ext cx="362743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100" imgH="889000" progId="Equation.3">
                  <p:embed/>
                </p:oleObj>
              </mc:Choice>
              <mc:Fallback>
                <p:oleObj name="Equation" r:id="rId2" imgW="1562100" imgH="8890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819" y="2972594"/>
                        <a:ext cx="3627438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0144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u="sng" dirty="0"/>
              <a:t>Points to remember in </a:t>
            </a:r>
            <a:r>
              <a:rPr lang="en-US" u="sng" dirty="0"/>
              <a:t>arithmetic operations</a:t>
            </a:r>
            <a:r>
              <a:rPr lang="en-IN" u="sng" dirty="0"/>
              <a:t> :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a floating point number, round off its value.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above to the pixel range, consider the Maximum range value.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below to the pixel range, consider the Minimum rage value.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infinity, consider the value as Zero.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3600" dirty="0"/>
              <a:t>Addition </a:t>
            </a:r>
          </a:p>
          <a:p>
            <a:pPr>
              <a:buNone/>
            </a:pPr>
            <a:r>
              <a:rPr lang="en-IN" sz="3600" dirty="0"/>
              <a:t>          </a:t>
            </a:r>
            <a:r>
              <a:rPr lang="en-IN" sz="1800" dirty="0"/>
              <a:t>                Image A                            Image B</a:t>
            </a:r>
            <a:endParaRPr lang="en-IN" sz="3600" dirty="0"/>
          </a:p>
          <a:p>
            <a:pPr>
              <a:buNone/>
            </a:pPr>
            <a:r>
              <a:rPr lang="en-IN" sz="3600" dirty="0"/>
              <a:t>               </a:t>
            </a:r>
            <a:r>
              <a:rPr lang="en-IN" sz="1800" dirty="0"/>
              <a:t> 100    105   120                 200    120    80                               255    225     200</a:t>
            </a:r>
          </a:p>
          <a:p>
            <a:pPr>
              <a:buNone/>
            </a:pPr>
            <a:r>
              <a:rPr lang="en-IN" sz="1800" dirty="0"/>
              <a:t>                                90      80      75                  70      100    90                  =          160    180     165     </a:t>
            </a:r>
          </a:p>
          <a:p>
            <a:pPr>
              <a:buNone/>
            </a:pPr>
            <a:r>
              <a:rPr lang="en-IN" sz="1800" dirty="0"/>
              <a:t>                                60       70      65                  50      55      60                              110   125      125</a:t>
            </a:r>
          </a:p>
          <a:p>
            <a:pPr>
              <a:buNone/>
            </a:pPr>
            <a:endParaRPr lang="en-IN" sz="1800" dirty="0"/>
          </a:p>
          <a:p>
            <a:pPr>
              <a:buNone/>
            </a:pPr>
            <a:endParaRPr lang="en-US" sz="3600" dirty="0"/>
          </a:p>
        </p:txBody>
      </p:sp>
      <p:sp>
        <p:nvSpPr>
          <p:cNvPr id="4" name="Left Bracket 3"/>
          <p:cNvSpPr/>
          <p:nvPr/>
        </p:nvSpPr>
        <p:spPr>
          <a:xfrm>
            <a:off x="2309786" y="3286124"/>
            <a:ext cx="142876" cy="10715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>
            <a:off x="4595802" y="3357562"/>
            <a:ext cx="142876" cy="10715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4024298" y="3286124"/>
            <a:ext cx="142876" cy="107157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6453190" y="3286124"/>
            <a:ext cx="142876" cy="107157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/>
          <p:cNvSpPr/>
          <p:nvPr/>
        </p:nvSpPr>
        <p:spPr>
          <a:xfrm>
            <a:off x="9525024" y="3214686"/>
            <a:ext cx="133352" cy="107157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>
            <a:off x="7524760" y="3286124"/>
            <a:ext cx="142876" cy="10715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/>
              <a:t>Subtraction (A-B)</a:t>
            </a:r>
          </a:p>
          <a:p>
            <a:pPr>
              <a:buNone/>
            </a:pPr>
            <a:r>
              <a:rPr lang="en-IN" dirty="0"/>
              <a:t>                    </a:t>
            </a:r>
            <a:r>
              <a:rPr lang="en-IN" sz="2000" dirty="0"/>
              <a:t>Image A                            Image B</a:t>
            </a:r>
          </a:p>
          <a:p>
            <a:pPr>
              <a:buNone/>
            </a:pPr>
            <a:r>
              <a:rPr lang="en-IN" sz="2000" dirty="0"/>
              <a:t>                       100    105   120                 200   90    80                             100      15     40</a:t>
            </a:r>
          </a:p>
          <a:p>
            <a:pPr>
              <a:buNone/>
            </a:pPr>
            <a:r>
              <a:rPr lang="en-IN" sz="2000" dirty="0"/>
              <a:t>                        90      80      75                  70    60     90                  =           20    20      0</a:t>
            </a:r>
          </a:p>
          <a:p>
            <a:pPr>
              <a:buNone/>
            </a:pPr>
            <a:r>
              <a:rPr lang="en-IN" sz="2000" dirty="0"/>
              <a:t>                       60       70      65                  50   55     60                                 10   15     05</a:t>
            </a:r>
          </a:p>
          <a:p>
            <a:pPr>
              <a:buNone/>
            </a:pPr>
            <a:r>
              <a:rPr lang="en-IN" sz="2000" dirty="0"/>
              <a:t>Multiplication (A x B)</a:t>
            </a:r>
          </a:p>
          <a:p>
            <a:pPr>
              <a:buNone/>
            </a:pPr>
            <a:r>
              <a:rPr lang="en-IN" sz="2000" dirty="0"/>
              <a:t>                </a:t>
            </a:r>
          </a:p>
          <a:p>
            <a:pPr>
              <a:buNone/>
            </a:pPr>
            <a:r>
              <a:rPr lang="en-IN" sz="2000" dirty="0"/>
              <a:t>                           10   05   02                       20   15   25                            200     75      50</a:t>
            </a:r>
          </a:p>
          <a:p>
            <a:pPr>
              <a:buNone/>
            </a:pPr>
            <a:r>
              <a:rPr lang="en-IN" sz="2000" dirty="0"/>
              <a:t>                           20   15   10                       30   10   30              =           255   150    255</a:t>
            </a:r>
          </a:p>
          <a:p>
            <a:pPr>
              <a:buNone/>
            </a:pPr>
            <a:r>
              <a:rPr lang="en-IN" sz="2000" dirty="0"/>
              <a:t>                            08   06   05                       40   45   50                          255   255    250 </a:t>
            </a:r>
          </a:p>
          <a:p>
            <a:pPr>
              <a:buNone/>
            </a:pPr>
            <a:r>
              <a:rPr lang="en-IN" sz="2000" dirty="0"/>
              <a:t>   </a:t>
            </a:r>
            <a:endParaRPr lang="en-US" sz="2000" dirty="0"/>
          </a:p>
        </p:txBody>
      </p:sp>
      <p:sp>
        <p:nvSpPr>
          <p:cNvPr id="4" name="Double Bracket 3"/>
          <p:cNvSpPr/>
          <p:nvPr/>
        </p:nvSpPr>
        <p:spPr>
          <a:xfrm>
            <a:off x="1952596" y="278605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4452926" y="2857496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7524760" y="2928934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1952596" y="457200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4452926" y="457200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7453322" y="4643446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26" y="428604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Division (A       B) </a:t>
            </a:r>
          </a:p>
          <a:p>
            <a:pPr>
              <a:buNone/>
            </a:pPr>
            <a:r>
              <a:rPr lang="en-IN" sz="2000" dirty="0"/>
              <a:t>                           Image  A                            Image B</a:t>
            </a:r>
          </a:p>
          <a:p>
            <a:pPr>
              <a:buNone/>
            </a:pPr>
            <a:r>
              <a:rPr lang="en-IN" sz="2000" dirty="0"/>
              <a:t>                         20      30   40                      10      5    5                     2     6    8</a:t>
            </a:r>
          </a:p>
          <a:p>
            <a:pPr>
              <a:buNone/>
            </a:pPr>
            <a:r>
              <a:rPr lang="en-IN" sz="2000" dirty="0"/>
              <a:t>                         100    90   80                       25   20   15     =            4    5     5</a:t>
            </a:r>
          </a:p>
          <a:p>
            <a:pPr>
              <a:buNone/>
            </a:pPr>
            <a:r>
              <a:rPr lang="en-IN" sz="2000" dirty="0"/>
              <a:t>                          10     25    0                       0     2      5                      0    13   0</a:t>
            </a:r>
          </a:p>
          <a:p>
            <a:pPr>
              <a:buNone/>
            </a:pPr>
            <a:r>
              <a:rPr lang="en-IN" dirty="0"/>
              <a:t>                  </a:t>
            </a:r>
            <a:endParaRPr lang="en-US" sz="2000" dirty="0"/>
          </a:p>
        </p:txBody>
      </p:sp>
      <p:sp>
        <p:nvSpPr>
          <p:cNvPr id="5" name="Division 4"/>
          <p:cNvSpPr/>
          <p:nvPr/>
        </p:nvSpPr>
        <p:spPr>
          <a:xfrm>
            <a:off x="2524100" y="1928802"/>
            <a:ext cx="500066" cy="285752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4524364" y="2714620"/>
            <a:ext cx="1643074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1952596" y="278605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7024694" y="2714620"/>
            <a:ext cx="1357322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Set and Logical Operations</a:t>
            </a:r>
            <a:br>
              <a:rPr lang="en-US" alt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IN" dirty="0"/>
              <a:t>                                          </a:t>
            </a:r>
            <a:r>
              <a:rPr lang="en-US" altLang="en-US" dirty="0"/>
              <a:t>Basic Set Operations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/>
              <a:t>                                            Logical Operations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4091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Basic Set Operations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/>
              <a:t>When dealing with gray-scale images, the </a:t>
            </a:r>
            <a:r>
              <a:rPr lang="en-US" dirty="0">
                <a:solidFill>
                  <a:srgbClr val="C00000"/>
                </a:solidFill>
              </a:rPr>
              <a:t>preceding concepts are not applicable</a:t>
            </a:r>
            <a:r>
              <a:rPr lang="en-US" dirty="0"/>
              <a:t>, because we have to specify the intensities of all the pixels resulting form a set operation.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union</a:t>
            </a:r>
            <a:r>
              <a:rPr lang="en-US" dirty="0"/>
              <a:t> is define ad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max operation</a:t>
            </a:r>
            <a:r>
              <a:rPr lang="en-US" dirty="0"/>
              <a:t>,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intersection</a:t>
            </a:r>
            <a:r>
              <a:rPr lang="en-US" dirty="0"/>
              <a:t> is defined as the </a:t>
            </a:r>
            <a:r>
              <a:rPr lang="en-US" dirty="0">
                <a:solidFill>
                  <a:srgbClr val="00B050"/>
                </a:solidFill>
              </a:rPr>
              <a:t>min.</a:t>
            </a:r>
            <a:r>
              <a:rPr lang="en-US" dirty="0"/>
              <a:t> operation,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dirty="0"/>
              <a:t>The c</a:t>
            </a:r>
            <a:r>
              <a:rPr lang="en-US" dirty="0">
                <a:solidFill>
                  <a:srgbClr val="C00000"/>
                </a:solidFill>
              </a:rPr>
              <a:t>omplement </a:t>
            </a:r>
            <a:r>
              <a:rPr lang="en-US" dirty="0"/>
              <a:t>is defined as the pairwise </a:t>
            </a:r>
            <a:r>
              <a:rPr lang="en-US" dirty="0">
                <a:solidFill>
                  <a:srgbClr val="C00000"/>
                </a:solidFill>
              </a:rPr>
              <a:t>difference between a constant and the intensity of every pixel in an image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948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063214"/>
              </p:ext>
            </p:extLst>
          </p:nvPr>
        </p:nvGraphicFramePr>
        <p:xfrm>
          <a:off x="746187" y="1749668"/>
          <a:ext cx="8950213" cy="1863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900" imgH="711200" progId="Equation.3">
                  <p:embed/>
                </p:oleObj>
              </mc:Choice>
              <mc:Fallback>
                <p:oleObj name="Equation" r:id="rId2" imgW="1612900" imgH="711200" progId="Equation.3">
                  <p:embed/>
                  <p:pic>
                    <p:nvPicPr>
                      <p:cNvPr id="4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87" y="1749668"/>
                        <a:ext cx="8950213" cy="18639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32246"/>
              </p:ext>
            </p:extLst>
          </p:nvPr>
        </p:nvGraphicFramePr>
        <p:xfrm>
          <a:off x="523836" y="4000504"/>
          <a:ext cx="97583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36" y="4000504"/>
                        <a:ext cx="97583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984432" y="1931710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  </a:t>
            </a:r>
            <a:r>
              <a:rPr lang="en-IN" sz="2800" dirty="0"/>
              <a:t>6 7 4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43129" y="2484137"/>
            <a:ext cx="978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6 7 5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46618" y="3060213"/>
            <a:ext cx="923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1 5 7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75739" y="4080175"/>
            <a:ext cx="896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1 2 2</a:t>
            </a:r>
            <a:endParaRPr lang="en-IN" sz="2800" dirty="0"/>
          </a:p>
        </p:txBody>
      </p:sp>
      <p:sp>
        <p:nvSpPr>
          <p:cNvPr id="10" name="Rectangle 9"/>
          <p:cNvSpPr/>
          <p:nvPr/>
        </p:nvSpPr>
        <p:spPr>
          <a:xfrm>
            <a:off x="10348557" y="4582807"/>
            <a:ext cx="9475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4 7 0</a:t>
            </a:r>
          </a:p>
          <a:p>
            <a:r>
              <a:rPr lang="en-IN" sz="2800" dirty="0"/>
              <a:t>0 1 4</a:t>
            </a:r>
          </a:p>
          <a:p>
            <a:endParaRPr lang="en-IN" sz="2800" dirty="0"/>
          </a:p>
        </p:txBody>
      </p:sp>
      <p:sp>
        <p:nvSpPr>
          <p:cNvPr id="11" name="Left Bracket 10"/>
          <p:cNvSpPr/>
          <p:nvPr/>
        </p:nvSpPr>
        <p:spPr>
          <a:xfrm>
            <a:off x="9960545" y="1931710"/>
            <a:ext cx="45719" cy="16280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10096528" y="4214818"/>
            <a:ext cx="72818" cy="129614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ket 12"/>
          <p:cNvSpPr/>
          <p:nvPr/>
        </p:nvSpPr>
        <p:spPr>
          <a:xfrm>
            <a:off x="11123337" y="1908608"/>
            <a:ext cx="110797" cy="16280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ket 13"/>
          <p:cNvSpPr/>
          <p:nvPr/>
        </p:nvSpPr>
        <p:spPr>
          <a:xfrm>
            <a:off x="11239536" y="4214818"/>
            <a:ext cx="123993" cy="129614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6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Complement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254 253 251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249 248 250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255 254 251 </a:t>
            </a:r>
          </a:p>
        </p:txBody>
      </p:sp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611631"/>
              </p:ext>
            </p:extLst>
          </p:nvPr>
        </p:nvGraphicFramePr>
        <p:xfrm>
          <a:off x="2488953" y="3303042"/>
          <a:ext cx="1741487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300" imgH="736600" progId="Equation.3">
                  <p:embed/>
                </p:oleObj>
              </mc:Choice>
              <mc:Fallback>
                <p:oleObj name="Equation" r:id="rId2" imgW="876300" imgH="7366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953" y="3303042"/>
                        <a:ext cx="1741487" cy="1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582097" y="2219375"/>
            <a:ext cx="250792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w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SzPct val="9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Consider constant is 255</a:t>
            </a:r>
          </a:p>
        </p:txBody>
      </p:sp>
      <p:sp>
        <p:nvSpPr>
          <p:cNvPr id="12" name="Left Bracket 11"/>
          <p:cNvSpPr/>
          <p:nvPr/>
        </p:nvSpPr>
        <p:spPr>
          <a:xfrm>
            <a:off x="5015880" y="3433217"/>
            <a:ext cx="45719" cy="13164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ket 13"/>
          <p:cNvSpPr/>
          <p:nvPr/>
        </p:nvSpPr>
        <p:spPr>
          <a:xfrm>
            <a:off x="7123620" y="3375050"/>
            <a:ext cx="72008" cy="131648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6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COURSE OUTCOMES(COs)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Identify the basic concepts of Image processing and compute the different transforms used in image processing.</a:t>
            </a:r>
            <a:endParaRPr lang="en-IN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Apply the different spatial and frequency domain methods for Image enhancement.</a:t>
            </a:r>
            <a:endParaRPr lang="en-IN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Use different techniques for Image segmentation.</a:t>
            </a:r>
            <a:endParaRPr lang="en-IN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Identify the different methods for Image compression.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different morphological algorithms for image processing.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8639"/>
            <a:ext cx="9527976" cy="6659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556792"/>
            <a:ext cx="12287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58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Logical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/>
              <a:t>AND  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          1	0 	0           1	1	1		1     0     0</a:t>
            </a:r>
          </a:p>
          <a:p>
            <a:pPr marL="514350" indent="-514350">
              <a:buNone/>
            </a:pPr>
            <a:r>
              <a:rPr lang="en-IN" dirty="0"/>
              <a:t>          0	1	1	  0 	0	1	=          0     0     1</a:t>
            </a:r>
          </a:p>
          <a:p>
            <a:pPr marL="514350" indent="-514350">
              <a:buNone/>
            </a:pPr>
            <a:r>
              <a:rPr lang="en-IN" dirty="0"/>
              <a:t>          0	1 	 0	  1	0	1		 0     0     0</a:t>
            </a:r>
          </a:p>
          <a:p>
            <a:pPr marL="514350" indent="-514350">
              <a:buNone/>
            </a:pPr>
            <a:r>
              <a:rPr lang="en-IN" dirty="0"/>
              <a:t>           </a:t>
            </a:r>
          </a:p>
          <a:p>
            <a:pPr marL="514350" indent="-514350">
              <a:buNone/>
            </a:pPr>
            <a:r>
              <a:rPr lang="en-IN" dirty="0"/>
              <a:t>		</a:t>
            </a:r>
            <a:endParaRPr lang="en-US" sz="2000" dirty="0"/>
          </a:p>
        </p:txBody>
      </p:sp>
      <p:sp>
        <p:nvSpPr>
          <p:cNvPr id="4" name="Double Bracket 3"/>
          <p:cNvSpPr/>
          <p:nvPr/>
        </p:nvSpPr>
        <p:spPr>
          <a:xfrm>
            <a:off x="4310050" y="2928934"/>
            <a:ext cx="264320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1523968" y="3000372"/>
            <a:ext cx="2571768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7953388" y="3000372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u="sng" dirty="0"/>
              <a:t>OR Operation</a:t>
            </a:r>
          </a:p>
          <a:p>
            <a:pPr>
              <a:buNone/>
            </a:pPr>
            <a:endParaRPr lang="en-IN" u="sng" dirty="0"/>
          </a:p>
          <a:p>
            <a:pPr marL="514350" indent="-514350">
              <a:buNone/>
            </a:pPr>
            <a:r>
              <a:rPr lang="en-IN" dirty="0"/>
              <a:t>          1	0 	0           1	1	1		1     1     1</a:t>
            </a:r>
          </a:p>
          <a:p>
            <a:pPr marL="514350" indent="-514350">
              <a:buNone/>
            </a:pPr>
            <a:r>
              <a:rPr lang="en-IN" dirty="0"/>
              <a:t>          0	1	1	  0 	0	1	=          0     1     1</a:t>
            </a:r>
          </a:p>
          <a:p>
            <a:pPr marL="514350" indent="-514350">
              <a:buNone/>
            </a:pPr>
            <a:r>
              <a:rPr lang="en-IN" dirty="0"/>
              <a:t>          0	1 	 0	  1	0	0		 1     1     0</a:t>
            </a:r>
          </a:p>
          <a:p>
            <a:pPr marL="514350" indent="-514350">
              <a:buNone/>
            </a:pPr>
            <a:r>
              <a:rPr lang="en-IN" dirty="0"/>
              <a:t>   </a:t>
            </a:r>
            <a:r>
              <a:rPr lang="en-IN" u="sng" dirty="0"/>
              <a:t>NOT operation</a:t>
            </a:r>
          </a:p>
          <a:p>
            <a:pPr>
              <a:buNone/>
            </a:pPr>
            <a:r>
              <a:rPr lang="en-IN" dirty="0"/>
              <a:t>                </a:t>
            </a:r>
            <a:r>
              <a:rPr lang="en-IN" sz="1400" dirty="0"/>
              <a:t>                                   </a:t>
            </a:r>
            <a:r>
              <a:rPr lang="en-IN" sz="2000" dirty="0"/>
              <a:t>1    0     0                                    0    1      1</a:t>
            </a:r>
          </a:p>
          <a:p>
            <a:pPr>
              <a:buNone/>
            </a:pPr>
            <a:r>
              <a:rPr lang="en-IN" sz="2000" dirty="0"/>
              <a:t>                                               0    1     1                          =        1     0    0</a:t>
            </a:r>
          </a:p>
          <a:p>
            <a:pPr>
              <a:buNone/>
            </a:pPr>
            <a:r>
              <a:rPr lang="en-IN" sz="2000" dirty="0"/>
              <a:t>                                              0    0      1                                   1     1     0</a:t>
            </a:r>
            <a:endParaRPr lang="en-US" sz="2000" dirty="0"/>
          </a:p>
        </p:txBody>
      </p:sp>
      <p:sp>
        <p:nvSpPr>
          <p:cNvPr id="4" name="Double Bracket 3"/>
          <p:cNvSpPr/>
          <p:nvPr/>
        </p:nvSpPr>
        <p:spPr>
          <a:xfrm>
            <a:off x="1666844" y="2857496"/>
            <a:ext cx="2500330" cy="14287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7881950" y="2857496"/>
            <a:ext cx="2071702" cy="14287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4595802" y="2928934"/>
            <a:ext cx="2214578" cy="14287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3309918" y="5214950"/>
            <a:ext cx="1428760" cy="85725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6381752" y="5143512"/>
            <a:ext cx="1357322" cy="85725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26" y="1714488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en-US" dirty="0"/>
              <a:t>                      Discrete domain</a:t>
            </a:r>
            <a:endParaRPr lang="en-IN" dirty="0"/>
          </a:p>
          <a:p>
            <a:pPr>
              <a:buNone/>
            </a:pPr>
            <a:r>
              <a:rPr lang="en-IN" dirty="0"/>
              <a:t>      </a:t>
            </a:r>
            <a:r>
              <a:rPr lang="en-IN" sz="3600" dirty="0"/>
              <a:t>X(k)  =   ∑ x(n)  e </a:t>
            </a:r>
            <a:r>
              <a:rPr lang="en-IN" sz="3600" baseline="30000" dirty="0"/>
              <a:t>–j (2∏) </a:t>
            </a:r>
            <a:r>
              <a:rPr lang="en-IN" sz="3600" dirty="0" err="1"/>
              <a:t>nk</a:t>
            </a:r>
            <a:r>
              <a:rPr lang="en-IN" sz="3600" dirty="0"/>
              <a:t> </a:t>
            </a:r>
          </a:p>
          <a:p>
            <a:pPr>
              <a:buNone/>
            </a:pPr>
            <a:endParaRPr lang="en-IN" sz="3600" dirty="0"/>
          </a:p>
          <a:p>
            <a:pPr>
              <a:buNone/>
            </a:pPr>
            <a:r>
              <a:rPr lang="en-IN" sz="3600" dirty="0"/>
              <a:t>          </a:t>
            </a:r>
            <a:r>
              <a:rPr lang="en-US" sz="3600" dirty="0"/>
              <a:t>Inverse F.T</a:t>
            </a:r>
          </a:p>
          <a:p>
            <a:pPr>
              <a:buNone/>
            </a:pPr>
            <a:endParaRPr lang="en-IN" sz="3600" dirty="0"/>
          </a:p>
          <a:p>
            <a:pPr>
              <a:buNone/>
            </a:pPr>
            <a:r>
              <a:rPr lang="en-IN" sz="3600" dirty="0"/>
              <a:t>   X(n)  =   ∑ x(k)  e </a:t>
            </a:r>
            <a:r>
              <a:rPr lang="en-IN" sz="3600" baseline="30000" dirty="0"/>
              <a:t>j (2∏) </a:t>
            </a:r>
            <a:r>
              <a:rPr lang="en-IN" sz="3600" dirty="0" err="1"/>
              <a:t>nk</a:t>
            </a:r>
            <a:r>
              <a:rPr lang="en-IN" sz="3600" dirty="0"/>
              <a:t> </a:t>
            </a:r>
            <a:endParaRPr lang="en-US" sz="3600" dirty="0"/>
          </a:p>
          <a:p>
            <a:pPr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666976" y="285749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8414" y="2071678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1554" y="2571744"/>
            <a:ext cx="35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881554" y="264318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24364" y="4929198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24364" y="5072074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66976" y="521495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5538" y="450057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N-1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Discrete Domain X(n), where n is the samples for the signal X.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 is the number of samples that we are taking for the Fourier transform.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From the discrete time signal we will get discrete frequencies of signal. (F 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From the discrete frequencies we can obtain original discrete time signal back.   (I F T)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Users\Venkata Krishna\Downloads\15997367777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"/>
            <a:ext cx="10347325" cy="614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Venkata Krishna\Downloads\15997367024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398" y="214290"/>
            <a:ext cx="11125199" cy="591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urier Transfor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4" y="785794"/>
            <a:ext cx="578647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3" name="Rectangle 1"/>
          <p:cNvSpPr>
            <a:spLocks noChangeArrowheads="1"/>
          </p:cNvSpPr>
          <p:nvPr/>
        </p:nvSpPr>
        <p:spPr bwMode="auto">
          <a:xfrm>
            <a:off x="738150" y="428604"/>
            <a:ext cx="7429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formula for 2 dimensional discrete Fourier transform is given below.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1026" y="2143116"/>
            <a:ext cx="101441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discrete Fourier transform is actually the sampled Fourier transform, so it contains some samples that denotes an image. </a:t>
            </a:r>
          </a:p>
          <a:p>
            <a:r>
              <a:rPr lang="en-IN" dirty="0"/>
              <a:t>In the above formula f(</a:t>
            </a:r>
            <a:r>
              <a:rPr lang="en-IN" dirty="0" err="1"/>
              <a:t>x,y</a:t>
            </a:r>
            <a:r>
              <a:rPr lang="en-IN" dirty="0"/>
              <a:t>) denotes the image, and F(</a:t>
            </a:r>
            <a:r>
              <a:rPr lang="en-IN" dirty="0" err="1"/>
              <a:t>u,v</a:t>
            </a:r>
            <a:r>
              <a:rPr lang="en-IN" dirty="0"/>
              <a:t>) denotes the discrete Fourier transform.</a:t>
            </a:r>
          </a:p>
          <a:p>
            <a:endParaRPr lang="en-IN" dirty="0"/>
          </a:p>
          <a:p>
            <a:r>
              <a:rPr lang="en-US" dirty="0"/>
              <a:t>The formula for 2 dimensional inverse discrete Fourier transform is given below.</a:t>
            </a:r>
          </a:p>
          <a:p>
            <a:r>
              <a:rPr lang="en-IN" dirty="0"/>
              <a:t> </a:t>
            </a:r>
            <a:endParaRPr lang="en-US" dirty="0"/>
          </a:p>
        </p:txBody>
      </p:sp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5406" y="3714752"/>
            <a:ext cx="621510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595274" y="5143512"/>
            <a:ext cx="81531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inverse discrete Fourier transform converts the Fourier transform back to the image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C:\Users\Venkata Krishna\Downloads\159973657776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10896600" cy="599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C:\Users\Venkata Krishna\Downloads\159973647228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10668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C:\Users\Venkata Krishna\Downloads\15997363273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58824"/>
            <a:ext cx="11244256" cy="579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29" y="923925"/>
            <a:ext cx="7631360" cy="562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98" y="304800"/>
            <a:ext cx="30861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119437"/>
            <a:ext cx="20478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98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9" name="Picture 11" descr="C:\Users\Venkata Krishna\Downloads\15997361439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11516479" cy="5956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Users\Venkata Krishna\Downloads\159973620087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"/>
            <a:ext cx="11048999" cy="6607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1488" y="285728"/>
            <a:ext cx="314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8150" y="1357298"/>
            <a:ext cx="10930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Block diagram of Digital, image processing.</a:t>
            </a:r>
          </a:p>
          <a:p>
            <a:pPr marL="342900" indent="-342900">
              <a:buAutoNum type="arabicPeriod"/>
            </a:pPr>
            <a:r>
              <a:rPr lang="en-US" dirty="0"/>
              <a:t>What is meant by  Digitization  &amp; sampling in digital image processing.</a:t>
            </a:r>
          </a:p>
          <a:p>
            <a:pPr marL="342900" indent="-342900">
              <a:buAutoNum type="arabicPeriod"/>
            </a:pPr>
            <a:r>
              <a:rPr lang="en-US" dirty="0"/>
              <a:t>Different types of connectivity and adjacency - problems</a:t>
            </a:r>
          </a:p>
          <a:p>
            <a:pPr marL="342900" indent="-342900">
              <a:buAutoNum type="arabicPeriod"/>
            </a:pPr>
            <a:r>
              <a:rPr lang="en-US" dirty="0"/>
              <a:t>2-D transformations  - scaling, reflection, translation -problems</a:t>
            </a:r>
          </a:p>
          <a:p>
            <a:pPr marL="342900" indent="-342900">
              <a:buAutoNum type="arabicPeriod"/>
            </a:pPr>
            <a:r>
              <a:rPr lang="en-US" dirty="0"/>
              <a:t>Applications of Image processing.</a:t>
            </a:r>
          </a:p>
          <a:p>
            <a:pPr marL="342900" indent="-342900">
              <a:buAutoNum type="arabicPeriod"/>
            </a:pPr>
            <a:r>
              <a:rPr lang="en-US" dirty="0"/>
              <a:t>Resolution,  Aspect ratio  and problems</a:t>
            </a:r>
          </a:p>
          <a:p>
            <a:pPr marL="342900" indent="-342900">
              <a:buAutoNum type="arabicPeriod"/>
            </a:pPr>
            <a:r>
              <a:rPr lang="en-US" dirty="0"/>
              <a:t>Distance measure – problem</a:t>
            </a:r>
          </a:p>
          <a:p>
            <a:pPr marL="342900" indent="-342900">
              <a:buAutoNum type="arabicPeriod"/>
            </a:pPr>
            <a:r>
              <a:rPr lang="en-US" dirty="0"/>
              <a:t>Mathematical operations, logical operations, set operations – problems</a:t>
            </a:r>
          </a:p>
          <a:p>
            <a:pPr marL="342900" indent="-342900">
              <a:buAutoNum type="arabicPeriod"/>
            </a:pPr>
            <a:r>
              <a:rPr lang="en-US"/>
              <a:t>Fourier transformations.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476672"/>
            <a:ext cx="8338120" cy="6076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620688"/>
            <a:ext cx="1352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2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Typical Applications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Industrial Machine vision for product assembly and inspection.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Automated target detection &amp; Tracking.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Finger print &amp; Face Recognition.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Machine processing of aerial and satellite imaginary for </a:t>
            </a:r>
            <a:r>
              <a:rPr lang="en-US"/>
              <a:t>weather             prediction </a:t>
            </a:r>
            <a:r>
              <a:rPr lang="en-US" dirty="0"/>
              <a:t>and crop assessment.</a:t>
            </a:r>
          </a:p>
          <a:p>
            <a:endParaRPr lang="en-US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575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58" y="1089124"/>
            <a:ext cx="6581775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20" y="435659"/>
            <a:ext cx="5657850" cy="50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5885964"/>
            <a:ext cx="53435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196752"/>
            <a:ext cx="3960440" cy="5328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476672"/>
            <a:ext cx="5591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9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764704"/>
            <a:ext cx="8839200" cy="5848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4154"/>
            <a:ext cx="56197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Sequence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and tracking of moving targets for security surveillance purpose.</a:t>
            </a:r>
          </a:p>
          <a:p>
            <a:r>
              <a:rPr lang="en-US" dirty="0"/>
              <a:t>To find out the trajectory of a moving target.</a:t>
            </a:r>
          </a:p>
          <a:p>
            <a:r>
              <a:rPr lang="en-US" dirty="0"/>
              <a:t>Monitoring the movements of organ boundaries in medical applications.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/>
              <a:t>The major emphasis of image sequence processing is  Detection of moving parts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743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268760"/>
            <a:ext cx="39243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397789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is nothing more than a two dimensional signal. </a:t>
            </a:r>
          </a:p>
          <a:p>
            <a:r>
              <a:rPr lang="en-US" dirty="0"/>
              <a:t>It is defined by the mathematical function f(</a:t>
            </a:r>
            <a:r>
              <a:rPr lang="en-US" dirty="0" err="1"/>
              <a:t>x,y</a:t>
            </a:r>
            <a:r>
              <a:rPr lang="en-US" dirty="0"/>
              <a:t>) where x and y are the two co-ordinates horizontally and vertically.</a:t>
            </a:r>
          </a:p>
          <a:p>
            <a:r>
              <a:rPr lang="en-US" dirty="0"/>
              <a:t>The value of f(</a:t>
            </a:r>
            <a:r>
              <a:rPr lang="en-US" dirty="0" err="1"/>
              <a:t>x,y</a:t>
            </a:r>
            <a:r>
              <a:rPr lang="en-US" dirty="0"/>
              <a:t>) at any point is gives the pixel value at that point of an image.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      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UNIT – I 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 Fundamentals of Image Processing and Image Transforms: Basic steps of Image Processing System, Sampling and Quantization of an image, relationship between pixels.  Image Transforms: 2 D- Discrete Fourier Transform, Discrete Cosine Transform (DCT)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 UNIT – II 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Image Processing Techniques: Image Enhancement: Spatial domain methods: Histogram processing, Fundamentals of Spatial filtering, Smoothing spatial filters, Sharpening spatial filters. Frequency domain methods: Basics of filtering in frequency domain, image smoothing, image sharpening, Selective filtering.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UNIT – III 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      Image Segmentation: Segmentation concepts, Point, Line and Edge Detection.     	  Thresholding, Region Based segmentation.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 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7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274" y="642918"/>
            <a:ext cx="3143272" cy="316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381488" y="1285860"/>
          <a:ext cx="62865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image may be defined as a two-dimensional function, ,where x and y are spatial (plane) coordinates, and the amplitude of f, at any pair of coordinates      (x, y) is called the intensity or gray level of the image at that point.</a:t>
            </a:r>
          </a:p>
          <a:p>
            <a:r>
              <a:rPr lang="en-US" sz="2400" dirty="0"/>
              <a:t>When x, y, and the intensity values f are all finite, discrete quantities, we call the image a digital image.</a:t>
            </a:r>
          </a:p>
          <a:p>
            <a:r>
              <a:rPr lang="en-US" sz="2400" dirty="0"/>
              <a:t>The field of digital image processing refers to processing digital images by means of a digital computer.</a:t>
            </a:r>
          </a:p>
          <a:p>
            <a:r>
              <a:rPr lang="en-US" sz="2400" dirty="0"/>
              <a:t> A digital image is composed of a finite number of elements, each of which has a particular location and value.</a:t>
            </a:r>
          </a:p>
          <a:p>
            <a:r>
              <a:rPr lang="en-US" dirty="0"/>
              <a:t>These elements are called picture elements, image elements,pels,and pixels.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58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Pixel –Fundamentals.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Pixels are arranged in rows and columns.</a:t>
            </a:r>
          </a:p>
          <a:p>
            <a:r>
              <a:rPr lang="en-IN" dirty="0"/>
              <a:t>Pixel will occupy some area.</a:t>
            </a:r>
          </a:p>
          <a:p>
            <a:r>
              <a:rPr lang="en-IN" dirty="0"/>
              <a:t>Every pixel will have some value.</a:t>
            </a:r>
          </a:p>
          <a:p>
            <a:r>
              <a:rPr lang="en-IN" dirty="0"/>
              <a:t>In a binary picture, pixel  will have either 0 or 1.</a:t>
            </a:r>
          </a:p>
          <a:p>
            <a:r>
              <a:rPr lang="en-IN" dirty="0"/>
              <a:t>For a grey level picture the values will range from 0 to 255.</a:t>
            </a:r>
          </a:p>
          <a:p>
            <a:r>
              <a:rPr lang="en-IN" dirty="0"/>
              <a:t>If it is a colour picture different values will exist.</a:t>
            </a:r>
          </a:p>
          <a:p>
            <a:r>
              <a:rPr lang="en-IN" dirty="0"/>
              <a:t>Each pixel will have 8 bits.</a:t>
            </a:r>
          </a:p>
        </p:txBody>
      </p:sp>
    </p:spTree>
    <p:extLst>
      <p:ext uri="{BB962C8B-B14F-4D97-AF65-F5344CB8AC3E}">
        <p14:creationId xmlns:p14="http://schemas.microsoft.com/office/powerpoint/2010/main" val="1834488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  Pixel</a:t>
            </a:r>
          </a:p>
          <a:p>
            <a:r>
              <a:rPr lang="en-US" dirty="0"/>
              <a:t>Pixel is the smallest element of an image.</a:t>
            </a:r>
          </a:p>
          <a:p>
            <a:r>
              <a:rPr lang="en-US" dirty="0"/>
              <a:t> Each pixel correspond to any one value.</a:t>
            </a:r>
          </a:p>
          <a:p>
            <a:r>
              <a:rPr lang="en-US" dirty="0"/>
              <a:t> In an 8-bit gray scale image, the value of the pixel between 0 and 255.</a:t>
            </a:r>
          </a:p>
          <a:p>
            <a:r>
              <a:rPr lang="en-US" dirty="0"/>
              <a:t> The value of a pixel at any point correspond to the intensity of the light photons striking at that point.</a:t>
            </a:r>
          </a:p>
          <a:p>
            <a:r>
              <a:rPr lang="en-US" dirty="0"/>
              <a:t> Each pixel store a value proportional to the light intensity at that particular location.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Pixel can also be defined as the smallest division the CCD array is also known as pixel.</a:t>
            </a:r>
          </a:p>
          <a:p>
            <a:r>
              <a:rPr lang="en-US" dirty="0"/>
              <a:t>Each division of CCD array contains the value against the intensity of the photon striking to it.</a:t>
            </a:r>
          </a:p>
          <a:p>
            <a:r>
              <a:rPr lang="en-US" dirty="0"/>
              <a:t> This value can also be called as a pixel.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034" y="1928802"/>
            <a:ext cx="45910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928670"/>
            <a:ext cx="467323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4628" y="785794"/>
            <a:ext cx="3714776" cy="34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Calculation of total number of pixels</a:t>
            </a:r>
          </a:p>
          <a:p>
            <a:r>
              <a:rPr lang="en-US" dirty="0"/>
              <a:t>An image as a two dimensional signal or matrix. </a:t>
            </a:r>
          </a:p>
          <a:p>
            <a:r>
              <a:rPr lang="en-US" dirty="0"/>
              <a:t>Then in that case the number of PEL would be equal to the number of rows multiply with number of columns.</a:t>
            </a:r>
          </a:p>
          <a:p>
            <a:pPr>
              <a:buNone/>
            </a:pPr>
            <a:r>
              <a:rPr lang="en-US" dirty="0"/>
              <a:t> Total number of pixels = number of rows ( X ) number of columns.</a:t>
            </a:r>
          </a:p>
          <a:p>
            <a:pPr>
              <a:buNone/>
            </a:pPr>
            <a:r>
              <a:rPr lang="en-IN" dirty="0"/>
              <a:t>The total number of pixels available is called </a:t>
            </a:r>
            <a:r>
              <a:rPr lang="en-IN" b="1" i="1" dirty="0"/>
              <a:t>Resolution.</a:t>
            </a:r>
          </a:p>
          <a:p>
            <a:pPr>
              <a:buNone/>
            </a:pPr>
            <a:r>
              <a:rPr lang="en-IN" i="1" dirty="0"/>
              <a:t>If there are </a:t>
            </a:r>
            <a:r>
              <a:rPr lang="en-IN" b="1" i="1" dirty="0"/>
              <a:t>m </a:t>
            </a:r>
            <a:r>
              <a:rPr lang="en-IN" dirty="0"/>
              <a:t>rows and </a:t>
            </a:r>
            <a:r>
              <a:rPr lang="en-IN" b="1" i="1" dirty="0"/>
              <a:t>n</a:t>
            </a:r>
            <a:r>
              <a:rPr lang="en-IN" b="1" dirty="0"/>
              <a:t> </a:t>
            </a:r>
            <a:r>
              <a:rPr lang="en-IN" dirty="0"/>
              <a:t>columns then the </a:t>
            </a:r>
            <a:r>
              <a:rPr lang="en-IN" b="1" dirty="0"/>
              <a:t>resolution </a:t>
            </a:r>
            <a:r>
              <a:rPr lang="en-IN" dirty="0"/>
              <a:t>will be </a:t>
            </a:r>
            <a:r>
              <a:rPr lang="en-IN" b="1" i="1" dirty="0"/>
              <a:t>m </a:t>
            </a:r>
            <a:r>
              <a:rPr lang="en-IN" b="1" dirty="0"/>
              <a:t>x </a:t>
            </a:r>
            <a:r>
              <a:rPr lang="en-IN" b="1" i="1" dirty="0"/>
              <a:t>n</a:t>
            </a:r>
            <a:endParaRPr lang="en-US" b="1" i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4704"/>
            <a:ext cx="10515600" cy="5412259"/>
          </a:xfrm>
        </p:spPr>
        <p:txBody>
          <a:bodyPr/>
          <a:lstStyle/>
          <a:p>
            <a:pPr>
              <a:buNone/>
            </a:pPr>
            <a:r>
              <a:rPr lang="en-US" dirty="0"/>
              <a:t>Gray level</a:t>
            </a:r>
          </a:p>
          <a:p>
            <a:r>
              <a:rPr lang="en-US" dirty="0"/>
              <a:t>The value of the pixel at any point denotes the intensity of image at that location, and that is also known as gray level.</a:t>
            </a:r>
          </a:p>
          <a:p>
            <a:r>
              <a:rPr lang="en-US" dirty="0"/>
              <a:t>Each pixel can have only one value and each value denotes the intensity of light at that point of the image.</a:t>
            </a:r>
          </a:p>
          <a:p>
            <a:r>
              <a:rPr lang="en-US" dirty="0"/>
              <a:t>The value 0 means absence of light. It means that 0 denotes dark, and it further means that when ever a pixel has a value of 0, it means at that point, black color would be formed.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different colors: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The number of different colors depend on the number of bits per pixel.</a:t>
            </a:r>
          </a:p>
          <a:p>
            <a:pPr>
              <a:buNone/>
            </a:pPr>
            <a:r>
              <a:rPr lang="en-US" sz="4400" dirty="0"/>
              <a:t>              </a:t>
            </a:r>
            <a:r>
              <a:rPr lang="en-US" sz="4400" dirty="0" err="1"/>
              <a:t>ie</a:t>
            </a:r>
            <a:r>
              <a:rPr lang="en-US" sz="4400" dirty="0"/>
              <a:t>.,    (2)</a:t>
            </a:r>
            <a:r>
              <a:rPr lang="en-US" sz="4400" baseline="30000" dirty="0" err="1"/>
              <a:t>bpp</a:t>
            </a:r>
            <a:r>
              <a:rPr lang="en-US" sz="4400" baseline="30000" dirty="0"/>
              <a:t> </a:t>
            </a:r>
            <a:r>
              <a:rPr lang="en-US" sz="4400" dirty="0"/>
              <a:t> , where </a:t>
            </a:r>
            <a:r>
              <a:rPr lang="en-US" sz="4400" dirty="0" err="1"/>
              <a:t>bpp</a:t>
            </a:r>
            <a:r>
              <a:rPr lang="en-US" sz="4400" dirty="0"/>
              <a:t> denotes bits per pixel.</a:t>
            </a:r>
          </a:p>
          <a:p>
            <a:pPr>
              <a:buNone/>
            </a:pPr>
            <a:endParaRPr lang="en-US" sz="3400" dirty="0"/>
          </a:p>
          <a:p>
            <a:pPr>
              <a:buNone/>
            </a:pPr>
            <a:r>
              <a:rPr lang="en-US" sz="3400" dirty="0"/>
              <a:t>             Bits per pixel               Number of colors</a:t>
            </a:r>
          </a:p>
          <a:p>
            <a:pPr>
              <a:buNone/>
            </a:pPr>
            <a:r>
              <a:rPr lang="en-US" sz="3400" dirty="0"/>
              <a:t>                 1 </a:t>
            </a:r>
            <a:r>
              <a:rPr lang="en-US" sz="3400" dirty="0" err="1"/>
              <a:t>bpp</a:t>
            </a:r>
            <a:r>
              <a:rPr lang="en-US" sz="3400" dirty="0"/>
              <a:t>                               2 colors ( 2 levels)</a:t>
            </a:r>
          </a:p>
          <a:p>
            <a:pPr>
              <a:buNone/>
            </a:pPr>
            <a:r>
              <a:rPr lang="en-US" sz="3400" dirty="0"/>
              <a:t>                 2 </a:t>
            </a:r>
            <a:r>
              <a:rPr lang="en-US" sz="3400" dirty="0" err="1"/>
              <a:t>bpp</a:t>
            </a:r>
            <a:r>
              <a:rPr lang="en-US" sz="3400" dirty="0"/>
              <a:t>                               4 colors(</a:t>
            </a:r>
            <a:r>
              <a:rPr lang="en-US" sz="3400"/>
              <a:t>4 levels)</a:t>
            </a:r>
            <a:endParaRPr lang="en-US" sz="3400" dirty="0"/>
          </a:p>
          <a:p>
            <a:pPr>
              <a:buNone/>
            </a:pPr>
            <a:r>
              <a:rPr lang="en-US" sz="3400" dirty="0"/>
              <a:t>                 3 </a:t>
            </a:r>
            <a:r>
              <a:rPr lang="en-US" sz="3400" dirty="0" err="1"/>
              <a:t>bpp</a:t>
            </a:r>
            <a:r>
              <a:rPr lang="en-US" sz="3400" dirty="0"/>
              <a:t>                              8 colors</a:t>
            </a:r>
          </a:p>
          <a:p>
            <a:pPr>
              <a:buNone/>
            </a:pPr>
            <a:r>
              <a:rPr lang="en-US" sz="3400" dirty="0"/>
              <a:t>                 4 </a:t>
            </a:r>
            <a:r>
              <a:rPr lang="en-US" sz="3400" dirty="0" err="1"/>
              <a:t>bpp</a:t>
            </a:r>
            <a:r>
              <a:rPr lang="en-US" sz="3400" dirty="0"/>
              <a:t>                             16 colors</a:t>
            </a:r>
          </a:p>
          <a:p>
            <a:pPr>
              <a:buNone/>
            </a:pPr>
            <a:r>
              <a:rPr lang="en-US" sz="3400" dirty="0"/>
              <a:t>                 5 </a:t>
            </a:r>
            <a:r>
              <a:rPr lang="en-US" sz="3400" dirty="0" err="1"/>
              <a:t>bpp</a:t>
            </a:r>
            <a:r>
              <a:rPr lang="en-US" sz="3400" dirty="0"/>
              <a:t>                             32 colors</a:t>
            </a:r>
          </a:p>
          <a:p>
            <a:pPr>
              <a:buNone/>
            </a:pPr>
            <a:r>
              <a:rPr lang="en-US" sz="3400" dirty="0"/>
              <a:t>                 6 </a:t>
            </a:r>
            <a:r>
              <a:rPr lang="en-US" sz="3400" dirty="0" err="1"/>
              <a:t>bpp</a:t>
            </a:r>
            <a:r>
              <a:rPr lang="en-US" sz="3400" dirty="0"/>
              <a:t>                             64 colors</a:t>
            </a:r>
          </a:p>
          <a:p>
            <a:pPr>
              <a:buNone/>
            </a:pPr>
            <a:r>
              <a:rPr lang="en-US" sz="3400" dirty="0"/>
              <a:t>                 7 </a:t>
            </a:r>
            <a:r>
              <a:rPr lang="en-US" sz="3400" dirty="0" err="1"/>
              <a:t>bpp</a:t>
            </a:r>
            <a:r>
              <a:rPr lang="en-US" sz="3400" dirty="0"/>
              <a:t>                             128 colors</a:t>
            </a:r>
          </a:p>
          <a:p>
            <a:pPr>
              <a:buNone/>
            </a:pPr>
            <a:r>
              <a:rPr lang="en-US" sz="3400" dirty="0"/>
              <a:t>                 8 </a:t>
            </a:r>
            <a:r>
              <a:rPr lang="en-US" sz="3400" dirty="0" err="1"/>
              <a:t>bpp</a:t>
            </a:r>
            <a:r>
              <a:rPr lang="en-US" sz="3400" dirty="0"/>
              <a:t>                             256 colors</a:t>
            </a:r>
            <a:endParaRPr lang="en-US" sz="3400" baseline="30000" dirty="0"/>
          </a:p>
          <a:p>
            <a:pPr>
              <a:buNone/>
            </a:pPr>
            <a:r>
              <a:rPr lang="en-US" dirty="0"/>
              <a:t>     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Shades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sz="6000" b="1" i="1" dirty="0"/>
          </a:p>
          <a:p>
            <a:r>
              <a:rPr lang="en-US" sz="8000" dirty="0"/>
              <a:t> </a:t>
            </a:r>
            <a:r>
              <a:rPr lang="en-US" sz="9600" dirty="0"/>
              <a:t>The famous gray scale image is of 8 </a:t>
            </a:r>
            <a:r>
              <a:rPr lang="en-US" sz="9600" dirty="0" err="1"/>
              <a:t>bpp</a:t>
            </a:r>
            <a:r>
              <a:rPr lang="en-US" sz="9600" dirty="0"/>
              <a:t> , means it has 256 different colors in it or 256 shades.</a:t>
            </a:r>
          </a:p>
          <a:p>
            <a:pPr>
              <a:buNone/>
            </a:pPr>
            <a:r>
              <a:rPr lang="en-US" sz="9600" dirty="0"/>
              <a:t>                Shades = number of colors = (2)</a:t>
            </a:r>
            <a:r>
              <a:rPr lang="en-US" sz="9600" baseline="30000" dirty="0" err="1"/>
              <a:t>bpp</a:t>
            </a:r>
            <a:endParaRPr lang="en-US" sz="9600" baseline="30000" dirty="0"/>
          </a:p>
          <a:p>
            <a:r>
              <a:rPr lang="en-US" sz="9600" dirty="0"/>
              <a:t>Color images are usually of the 24 </a:t>
            </a:r>
            <a:r>
              <a:rPr lang="en-US" sz="9600" dirty="0" err="1"/>
              <a:t>bpp</a:t>
            </a:r>
            <a:r>
              <a:rPr lang="en-US" sz="9600" dirty="0"/>
              <a:t> format, or 16 </a:t>
            </a:r>
            <a:r>
              <a:rPr lang="en-US" sz="9600" dirty="0" err="1"/>
              <a:t>bpp</a:t>
            </a:r>
            <a:r>
              <a:rPr lang="en-US" sz="9600" dirty="0"/>
              <a:t>.</a:t>
            </a:r>
          </a:p>
          <a:p>
            <a:r>
              <a:rPr lang="en-US" sz="9600" dirty="0"/>
              <a:t>0 pixel value always denotes black color. </a:t>
            </a:r>
          </a:p>
          <a:p>
            <a:r>
              <a:rPr lang="en-US" sz="9600" dirty="0"/>
              <a:t>But there is no fixed value that denotes white color.</a:t>
            </a:r>
          </a:p>
          <a:p>
            <a:r>
              <a:rPr lang="en-US" sz="9600" dirty="0"/>
              <a:t>The value that denotes white color can be calculated as :</a:t>
            </a:r>
          </a:p>
          <a:p>
            <a:pPr>
              <a:buNone/>
            </a:pPr>
            <a:r>
              <a:rPr lang="en-US" sz="9600" dirty="0"/>
              <a:t>                               White color = (2)</a:t>
            </a:r>
            <a:r>
              <a:rPr lang="en-US" sz="9600" baseline="30000" dirty="0"/>
              <a:t>bpp</a:t>
            </a:r>
            <a:r>
              <a:rPr lang="en-US" sz="9600" dirty="0"/>
              <a:t>-1</a:t>
            </a:r>
          </a:p>
          <a:p>
            <a:r>
              <a:rPr lang="en-US" sz="8000" dirty="0"/>
              <a:t>In case of 1 </a:t>
            </a:r>
            <a:r>
              <a:rPr lang="en-US" sz="8000" dirty="0" err="1"/>
              <a:t>bpp</a:t>
            </a:r>
            <a:r>
              <a:rPr lang="en-US" sz="8000" dirty="0"/>
              <a:t>, 0 denotes black, and 1 denotes white.( B &amp; W)</a:t>
            </a:r>
          </a:p>
          <a:p>
            <a:r>
              <a:rPr lang="en-US" sz="8000" dirty="0"/>
              <a:t>In case 8 </a:t>
            </a:r>
            <a:r>
              <a:rPr lang="en-US" sz="8000" dirty="0" err="1"/>
              <a:t>bpp</a:t>
            </a:r>
            <a:r>
              <a:rPr lang="en-US" sz="8000" dirty="0"/>
              <a:t>, 0 denotes black, and 255 denotes white.</a:t>
            </a:r>
          </a:p>
          <a:p>
            <a:pPr>
              <a:buNone/>
            </a:pPr>
            <a:br>
              <a:rPr lang="en-US" sz="12300" dirty="0"/>
            </a:br>
            <a:endParaRPr lang="en-US" sz="12300" baseline="30000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          UNIT – IV </a:t>
            </a:r>
            <a:endParaRPr lang="en-IN" dirty="0"/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Image Compression: Image compression fundamentals - Coding Redundancy, Spatial and Temporal redundancy, Compression models: Lossy &amp; Lossless, Huffman coding, Arithmetic coding, LZW coding, Run length coding, Bit plane coding, Transform coding, Predictive coding, Wavelet coding, JPEG Standards.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UNIT-V  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  Preliminaries of morphological Image processing, Erosion and Dilation, Basic Morphological algorithms like boundary extraction, hole filling, extraction of connected components.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Learning Resources: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lvl="0" fontAlgn="base"/>
            <a:r>
              <a:rPr lang="en-US" dirty="0">
                <a:latin typeface="Arial" pitchFamily="34" charset="0"/>
                <a:cs typeface="Arial" pitchFamily="34" charset="0"/>
              </a:rPr>
              <a:t>Gonzalez and Woods ,Digital Image Processing , 3rd ed., Pearson Education.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lvl="0" fontAlgn="base"/>
            <a:r>
              <a:rPr lang="en-US" dirty="0">
                <a:latin typeface="Arial" pitchFamily="34" charset="0"/>
                <a:cs typeface="Arial" pitchFamily="34" charset="0"/>
              </a:rPr>
              <a:t>http://www.nptelvideos.in/2012/12/digital-image-processing.html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800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color: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calculate the black and white color value, then you can calculate the pixel value of gray color.</a:t>
            </a:r>
          </a:p>
          <a:p>
            <a:r>
              <a:rPr lang="en-US" dirty="0"/>
              <a:t>Gray color is actually the mid point of black and white. </a:t>
            </a:r>
          </a:p>
          <a:p>
            <a:r>
              <a:rPr lang="en-US" dirty="0"/>
              <a:t>In case of 8bpp, the pixel value that denotes gray color is 127 or 128bpp.</a:t>
            </a:r>
          </a:p>
          <a:p>
            <a:r>
              <a:rPr lang="en-IN" dirty="0"/>
              <a:t>Gray color value ranges from 0 to 255.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95802" y="285728"/>
            <a:ext cx="115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size</a:t>
            </a:r>
          </a:p>
        </p:txBody>
      </p:sp>
      <p:sp>
        <p:nvSpPr>
          <p:cNvPr id="3" name="Rectangle 2"/>
          <p:cNvSpPr/>
          <p:nvPr/>
        </p:nvSpPr>
        <p:spPr>
          <a:xfrm>
            <a:off x="666712" y="579358"/>
            <a:ext cx="11287204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size of an image depends upon three things.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Number of rows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Number of columns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Number of bits per pixel</a:t>
            </a:r>
          </a:p>
          <a:p>
            <a:pPr marL="400050" indent="-400050"/>
            <a:endParaRPr lang="en-US" sz="2400" dirty="0"/>
          </a:p>
          <a:p>
            <a:r>
              <a:rPr lang="en-US" sz="2400" dirty="0"/>
              <a:t>The formula for calculating the size is given below.</a:t>
            </a:r>
          </a:p>
          <a:p>
            <a:r>
              <a:rPr lang="en-US" sz="2400" dirty="0"/>
              <a:t>Size of an image = rows * cols * </a:t>
            </a:r>
            <a:r>
              <a:rPr lang="en-US" sz="2400" dirty="0" err="1"/>
              <a:t>bpp</a:t>
            </a:r>
            <a:endParaRPr lang="en-US" sz="2400" dirty="0"/>
          </a:p>
          <a:p>
            <a:r>
              <a:rPr lang="en-US" sz="2400" dirty="0"/>
              <a:t>Ex: Assuming it has 1024 rows and it has 1024 columns. And since it is a gray scale image, it has 256 different shades of gray or it has bits per pixel. </a:t>
            </a:r>
          </a:p>
          <a:p>
            <a:r>
              <a:rPr lang="en-US" sz="2400" dirty="0"/>
              <a:t>           Size of an image = rows * cols * </a:t>
            </a:r>
            <a:r>
              <a:rPr lang="en-US" sz="2400" dirty="0" err="1"/>
              <a:t>bpp</a:t>
            </a:r>
            <a:endParaRPr lang="en-US" sz="2400" dirty="0"/>
          </a:p>
          <a:p>
            <a:r>
              <a:rPr lang="en-US" sz="2400" dirty="0"/>
              <a:t>                                         = 1024 * 1024 * 8</a:t>
            </a:r>
          </a:p>
          <a:p>
            <a:r>
              <a:rPr lang="en-US" sz="2400" dirty="0"/>
              <a:t>                                         = 8388608 bits.</a:t>
            </a:r>
          </a:p>
          <a:p>
            <a:endParaRPr lang="en-US" sz="2400" dirty="0"/>
          </a:p>
          <a:p>
            <a:r>
              <a:rPr lang="en-US" sz="2400" dirty="0"/>
              <a:t>Converting it into bytes = 8388608 / 8 = 1048576 bytes.</a:t>
            </a:r>
          </a:p>
          <a:p>
            <a:r>
              <a:rPr lang="en-US" sz="2400" dirty="0"/>
              <a:t>Converting into kilo bytes = 1048576 / 1024 = 1024kb.</a:t>
            </a:r>
          </a:p>
          <a:p>
            <a:r>
              <a:rPr lang="en-US" sz="2400" dirty="0"/>
              <a:t>Converting into Mega bytes = 1024 / 1024 = 1 Mb.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2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/>
              <a:t>The binary image</a:t>
            </a:r>
          </a:p>
          <a:p>
            <a:r>
              <a:rPr lang="en-US" dirty="0"/>
              <a:t>The binary image as it name states, contain only two pixel values.</a:t>
            </a:r>
          </a:p>
          <a:p>
            <a:pPr>
              <a:buNone/>
            </a:pPr>
            <a:r>
              <a:rPr lang="en-US" dirty="0"/>
              <a:t>    0 and 1.</a:t>
            </a:r>
          </a:p>
          <a:p>
            <a:r>
              <a:rPr lang="en-US" dirty="0"/>
              <a:t>Here 0 refers to black color and 1 refers to white color. It is also known as Monochrome.</a:t>
            </a:r>
          </a:p>
          <a:p>
            <a:r>
              <a:rPr lang="en-US" dirty="0"/>
              <a:t>The resulting image that is formed hence consist of only black and white color and thus can also be called as Black and White image.</a:t>
            </a:r>
          </a:p>
          <a:p>
            <a:endParaRPr lang="en-IN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/>
              <a:t>Grayscale image</a:t>
            </a:r>
          </a:p>
          <a:p>
            <a:r>
              <a:rPr lang="en-US" dirty="0"/>
              <a:t>8 bit color format is one of the most famous image format. </a:t>
            </a:r>
          </a:p>
          <a:p>
            <a:r>
              <a:rPr lang="en-US" dirty="0"/>
              <a:t>It has 256 different shades of colors in it.</a:t>
            </a:r>
          </a:p>
          <a:p>
            <a:r>
              <a:rPr lang="en-US" dirty="0"/>
              <a:t> It is commonly known as Grayscale image.</a:t>
            </a:r>
          </a:p>
          <a:p>
            <a:r>
              <a:rPr lang="en-US" dirty="0"/>
              <a:t>The range of the colors in 8 bit vary from 0-255. Where 0 stands for black, and 255 stands for white, and 127 stands for gray color.</a:t>
            </a:r>
          </a:p>
          <a:p>
            <a:pPr>
              <a:buNone/>
            </a:pPr>
            <a:endParaRPr lang="en-US" b="1" i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/>
              <a:t>color image</a:t>
            </a:r>
          </a:p>
          <a:p>
            <a:r>
              <a:rPr lang="en-US" dirty="0"/>
              <a:t>color image format contains 16 bit format. It has 65,536 different colors in it. </a:t>
            </a:r>
          </a:p>
          <a:p>
            <a:r>
              <a:rPr lang="en-US" dirty="0"/>
              <a:t>It is also known as High color format.</a:t>
            </a:r>
          </a:p>
          <a:p>
            <a:r>
              <a:rPr lang="en-US" dirty="0"/>
              <a:t>A 16 bit format is divided into three further formats which are Red , Green and Blue. (RGB) </a:t>
            </a:r>
            <a:endParaRPr lang="en-US" b="1" i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142852"/>
            <a:ext cx="457203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166779" y="2786058"/>
            <a:ext cx="70723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would you distribute 16 bits  into three?</a:t>
            </a:r>
          </a:p>
          <a:p>
            <a:endParaRPr lang="en-IN" dirty="0"/>
          </a:p>
          <a:p>
            <a:r>
              <a:rPr lang="en-US" sz="2400" dirty="0"/>
              <a:t>So the distribution of 16 bit has been done like this.</a:t>
            </a:r>
          </a:p>
          <a:p>
            <a:r>
              <a:rPr lang="en-US" sz="2400" dirty="0"/>
              <a:t>5 bits for R, 6 bits for G, 5 bits for B.</a:t>
            </a:r>
          </a:p>
          <a:p>
            <a:endParaRPr lang="en-US" sz="2400" dirty="0"/>
          </a:p>
          <a:p>
            <a:r>
              <a:rPr lang="en-US" sz="2400" dirty="0"/>
              <a:t>The additional bit that was left behind is added into the green bit. Because green is the color which is most soothing to eyes in all of these three colors.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46" y="928670"/>
            <a:ext cx="369048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16" y="500042"/>
            <a:ext cx="267225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2926" y="3000372"/>
            <a:ext cx="288725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38216" y="328612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 &amp; 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39272" y="364331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Gray color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7306" y="60722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Color Image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76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Aspect ratio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Aspect ratio is the ratio between width of an image and the height of an image.</a:t>
            </a:r>
          </a:p>
          <a:p>
            <a:r>
              <a:rPr lang="en-US" dirty="0"/>
              <a:t> It is commonly explained as two numbers separated by a colon (8:9).</a:t>
            </a:r>
          </a:p>
          <a:p>
            <a:r>
              <a:rPr lang="en-US" dirty="0"/>
              <a:t> This ratio differs in different images, and in different screens. </a:t>
            </a:r>
          </a:p>
          <a:p>
            <a:r>
              <a:rPr lang="en-US" dirty="0"/>
              <a:t>The common aspect ratios are:</a:t>
            </a:r>
          </a:p>
          <a:p>
            <a:pPr>
              <a:buNone/>
            </a:pPr>
            <a:r>
              <a:rPr lang="en-US" dirty="0"/>
              <a:t> 1.33:1, 1.37:1, 1.43:1, 1.50:1, 1.56:1, 1.66:1, 1.75:1, 1.78:1, 1.85:1, 2.00:1, </a:t>
            </a:r>
            <a:r>
              <a:rPr lang="en-US" dirty="0" err="1"/>
              <a:t>e.t.c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Advantage</a:t>
            </a:r>
          </a:p>
          <a:p>
            <a:r>
              <a:rPr lang="en-US" dirty="0"/>
              <a:t>Aspect ratio maintains a balance between the appearance of an image on the screen, means it maintains a ratio between horizontal and vertical pixels.</a:t>
            </a:r>
          </a:p>
          <a:p>
            <a:r>
              <a:rPr lang="en-US" dirty="0"/>
              <a:t> It does not let the image to get distorted when aspect ratio is increased.</a:t>
            </a:r>
          </a:p>
          <a:p>
            <a:r>
              <a:rPr lang="en-US" dirty="0"/>
              <a:t>Aspect ratio tells us many things. With the aspect ratio, you can calculate the dimensions of the image along with the size of the image.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150" y="642918"/>
            <a:ext cx="1085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Ex: If you are given an image with aspect ratio of 6:2 of an image of pixel resolution of 480000 pixels given the image is an gray scale image.</a:t>
            </a:r>
          </a:p>
        </p:txBody>
      </p:sp>
      <p:sp>
        <p:nvSpPr>
          <p:cNvPr id="3" name="Rectangle 2"/>
          <p:cNvSpPr/>
          <p:nvPr/>
        </p:nvSpPr>
        <p:spPr>
          <a:xfrm>
            <a:off x="809588" y="128586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Aspect ratio: c:r = 6:2</a:t>
            </a:r>
          </a:p>
          <a:p>
            <a:r>
              <a:rPr lang="en-US" dirty="0"/>
              <a:t>Pixel resolution: c * r = 480000</a:t>
            </a:r>
          </a:p>
          <a:p>
            <a:r>
              <a:rPr lang="en-US" dirty="0"/>
              <a:t>Bits per pixel: grayscale image = 8bpp</a:t>
            </a:r>
          </a:p>
          <a:p>
            <a:endParaRPr lang="en-IN" dirty="0"/>
          </a:p>
          <a:p>
            <a:r>
              <a:rPr lang="en-IN" dirty="0"/>
              <a:t>   c :r  = 6 : 2;   c =  6r / 2   --------(1)         c = </a:t>
            </a:r>
            <a:r>
              <a:rPr lang="en-US" dirty="0"/>
              <a:t>480000 / r   -----(2)</a:t>
            </a:r>
          </a:p>
          <a:p>
            <a:endParaRPr lang="en-US" dirty="0"/>
          </a:p>
          <a:p>
            <a:r>
              <a:rPr lang="en-IN" dirty="0"/>
              <a:t>   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2786058"/>
            <a:ext cx="55054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 processing is a discipline in electrical engineering and in mathematics that deals with analysis and processing of analog and digital signals , and deals with storing , filtering , and other operations on signals.</a:t>
            </a:r>
          </a:p>
          <a:p>
            <a:r>
              <a:rPr lang="en-US" dirty="0"/>
              <a:t> These signals include transmission signals , sound or voice signals , image signals , and other signals </a:t>
            </a:r>
            <a:r>
              <a:rPr lang="en-US" dirty="0" err="1"/>
              <a:t>e.t.c</a:t>
            </a:r>
            <a:r>
              <a:rPr lang="en-US" dirty="0"/>
              <a:t>.</a:t>
            </a:r>
          </a:p>
          <a:p>
            <a:r>
              <a:rPr lang="en-US" dirty="0"/>
              <a:t>Out of all these signals , the field that deals with the type of signals for which the input is an image and the output is also an image is done in image processing.</a:t>
            </a:r>
          </a:p>
          <a:p>
            <a:r>
              <a:rPr lang="en-US" dirty="0"/>
              <a:t> As it name suggests, it deals with the processing on images.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150" y="857232"/>
            <a:ext cx="86439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Size = rows * cols * </a:t>
            </a:r>
            <a:r>
              <a:rPr lang="en-US" dirty="0" err="1"/>
              <a:t>bpp</a:t>
            </a:r>
            <a:endParaRPr lang="en-US" dirty="0"/>
          </a:p>
          <a:p>
            <a:endParaRPr lang="en-US" dirty="0"/>
          </a:p>
          <a:p>
            <a:r>
              <a:rPr lang="en-US" dirty="0"/>
              <a:t>Size of image in bits = 400 * 1200 * 8 = 3840000 bits</a:t>
            </a:r>
          </a:p>
          <a:p>
            <a:endParaRPr lang="en-US" dirty="0"/>
          </a:p>
          <a:p>
            <a:r>
              <a:rPr lang="en-US" dirty="0"/>
              <a:t>Size of image in bytes = 480000 bytes</a:t>
            </a:r>
          </a:p>
          <a:p>
            <a:endParaRPr lang="en-US" dirty="0"/>
          </a:p>
          <a:p>
            <a:r>
              <a:rPr lang="en-US" dirty="0"/>
              <a:t>Size of image in kilo bytes = 48 kb (approx).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764704"/>
            <a:ext cx="11449272" cy="56886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</a:t>
            </a:r>
            <a:r>
              <a:rPr lang="en-US" sz="3200" b="1" dirty="0">
                <a:solidFill>
                  <a:srgbClr val="FF0000"/>
                </a:solidFill>
              </a:rPr>
              <a:t>Image resolution:</a:t>
            </a:r>
          </a:p>
          <a:p>
            <a:r>
              <a:rPr lang="en-US" dirty="0"/>
              <a:t>A resolution can be defined as the total number of pixels in an image.</a:t>
            </a:r>
          </a:p>
          <a:p>
            <a:r>
              <a:rPr lang="en-US" dirty="0"/>
              <a:t>Sampling determines the </a:t>
            </a:r>
            <a:r>
              <a:rPr lang="en-US" dirty="0">
                <a:solidFill>
                  <a:srgbClr val="00B050"/>
                </a:solidFill>
              </a:rPr>
              <a:t>spatial resolution </a:t>
            </a:r>
            <a:r>
              <a:rPr lang="en-US" dirty="0"/>
              <a:t>of an image </a:t>
            </a:r>
          </a:p>
          <a:p>
            <a:r>
              <a:rPr lang="en-US" dirty="0"/>
              <a:t>Spatial resolution is smallest discernible detail in an image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B050"/>
                </a:solidFill>
              </a:rPr>
              <a:t>Gray level resolution</a:t>
            </a:r>
          </a:p>
          <a:p>
            <a:r>
              <a:rPr lang="en-US" dirty="0"/>
              <a:t>Gray level resolution is the smallest discernible change in gray level.</a:t>
            </a:r>
          </a:p>
          <a:p>
            <a:r>
              <a:rPr lang="en-US" dirty="0"/>
              <a:t>Gray level resolution is equal to the number of bits per pixel.</a:t>
            </a:r>
          </a:p>
          <a:p>
            <a:r>
              <a:rPr lang="en-US" dirty="0"/>
              <a:t>Due to hardware considerations number of gray levels usually an integer power of 2 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E5ED-BBE5-73A8-4594-5F330B9D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692696"/>
            <a:ext cx="11161240" cy="576064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4400" dirty="0"/>
              <a:t>Most common number is 8 bits ,16 bits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The subsampling was accomplished by deleting the appropriate number of rows from the original image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512 *512 image obtained by deleting every other  row and column  from 1024*1024 image .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256 *256 image obtained by deleting every other  row and column in the 512*512 image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Level of details lost in the subsampled images is simply too fine to be seen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256*256 image shows slight check board pattern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By reducing gray levels keeping spatial resolution constant 256 ,128,64 levels are visually identical for all practical purpose.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32 level image almost imperceptible , and details of the image is missing called </a:t>
            </a:r>
            <a:r>
              <a:rPr lang="en-US" sz="4400" dirty="0">
                <a:solidFill>
                  <a:srgbClr val="00B0F0"/>
                </a:solidFill>
              </a:rPr>
              <a:t>false contouring 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i="1" dirty="0"/>
              <a:t>  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577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mathematical relation that can be established between gray level resolution and bits per pixel can be given as.</a:t>
            </a:r>
          </a:p>
          <a:p>
            <a:r>
              <a:rPr lang="en-US" dirty="0"/>
              <a:t>                    L = 2</a:t>
            </a:r>
            <a:r>
              <a:rPr lang="en-US" baseline="30000" dirty="0"/>
              <a:t>K</a:t>
            </a:r>
            <a:br>
              <a:rPr lang="en-US" dirty="0"/>
            </a:br>
            <a:r>
              <a:rPr lang="en-US" dirty="0"/>
              <a:t> In this equation L refers to number of gray levels or the shades of gray.  k refers to </a:t>
            </a:r>
            <a:r>
              <a:rPr lang="en-US" dirty="0" err="1"/>
              <a:t>bpp</a:t>
            </a:r>
            <a:r>
              <a:rPr lang="en-US" dirty="0"/>
              <a:t> or bits per pixel.</a:t>
            </a:r>
          </a:p>
          <a:p>
            <a:pPr>
              <a:buNone/>
            </a:pPr>
            <a:r>
              <a:rPr lang="en-US" dirty="0"/>
              <a:t>      If an image with 8 bits per pixel or 8bpp then  L  = 2</a:t>
            </a:r>
            <a:r>
              <a:rPr lang="en-US" baseline="30000" dirty="0"/>
              <a:t>8</a:t>
            </a:r>
            <a:r>
              <a:rPr lang="en-US" dirty="0"/>
              <a:t> = 256.</a:t>
            </a:r>
          </a:p>
          <a:p>
            <a:r>
              <a:rPr lang="en-US" dirty="0"/>
              <a:t>Gray level resolution is found on the y axis of the signal.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7DE6-AAEE-5053-447E-4985ABB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9659"/>
          </a:xfrm>
        </p:spPr>
        <p:txBody>
          <a:bodyPr/>
          <a:lstStyle/>
          <a:p>
            <a:r>
              <a:rPr lang="en-US" dirty="0"/>
              <a:t>Spatial resolution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4F981-0E19-BF73-8683-3DADB4609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6728" y="1825625"/>
            <a:ext cx="11810528" cy="4351338"/>
          </a:xfrm>
        </p:spPr>
      </p:pic>
    </p:spTree>
    <p:extLst>
      <p:ext uri="{BB962C8B-B14F-4D97-AF65-F5344CB8AC3E}">
        <p14:creationId xmlns:p14="http://schemas.microsoft.com/office/powerpoint/2010/main" val="2813632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597F-CB6E-E96F-D066-9A5556F5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level resolution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12EFB-9EBB-565B-C919-FF84675C4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1825625"/>
            <a:ext cx="11593288" cy="4351338"/>
          </a:xfrm>
        </p:spPr>
      </p:pic>
    </p:spTree>
    <p:extLst>
      <p:ext uri="{BB962C8B-B14F-4D97-AF65-F5344CB8AC3E}">
        <p14:creationId xmlns:p14="http://schemas.microsoft.com/office/powerpoint/2010/main" val="2718055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FDEC-5029-1DAB-AB36-B76DE3C0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level resolution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900F1-DECE-E81D-3A37-63EDFC28D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825625"/>
            <a:ext cx="10082335" cy="4351338"/>
          </a:xfrm>
        </p:spPr>
      </p:pic>
    </p:spTree>
    <p:extLst>
      <p:ext uri="{BB962C8B-B14F-4D97-AF65-F5344CB8AC3E}">
        <p14:creationId xmlns:p14="http://schemas.microsoft.com/office/powerpoint/2010/main" val="3358917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C:\Users\Venkata Krishna\Downloads\15997068982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1357298"/>
            <a:ext cx="10287000" cy="45479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72000" y="762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IMAGE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609980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Venkata Krishna\Downloads\159894151407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11277600" cy="624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006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Venkata Krishna\Downloads\15989411189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"/>
            <a:ext cx="11277600" cy="6353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487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further divided into </a:t>
            </a:r>
          </a:p>
          <a:p>
            <a:pPr>
              <a:buNone/>
            </a:pPr>
            <a:r>
              <a:rPr lang="en-US" dirty="0"/>
              <a:t>  --  analog image processing &amp;</a:t>
            </a:r>
          </a:p>
          <a:p>
            <a:pPr>
              <a:buNone/>
            </a:pPr>
            <a:r>
              <a:rPr lang="en-US" dirty="0"/>
              <a:t>  --  digital image processing.</a:t>
            </a:r>
          </a:p>
          <a:p>
            <a:pPr>
              <a:buNone/>
            </a:pPr>
            <a:r>
              <a:rPr lang="en-US" dirty="0"/>
              <a:t> 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Image Digitization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600" dirty="0"/>
              <a:t>Why do we need Digitization?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600" dirty="0"/>
              <a:t>What is Digitization?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600" dirty="0"/>
              <a:t>How to Digitize an Image?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6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0"/>
            <a:ext cx="11665296" cy="67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6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128C2-B56F-DA65-BD1E-A97BEE41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49" y="395926"/>
            <a:ext cx="8898903" cy="5781037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A579DED-9F87-EA4E-18B0-10976E5B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9" y="548326"/>
            <a:ext cx="8898903" cy="5781037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E0B3403-1B1C-0B15-A3E7-368069F7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48" y="538481"/>
            <a:ext cx="8898903" cy="57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75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93782-81D1-709D-3684-140FB5DEC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107" y="480768"/>
            <a:ext cx="10341204" cy="5806910"/>
          </a:xfrm>
        </p:spPr>
      </p:pic>
    </p:spTree>
    <p:extLst>
      <p:ext uri="{BB962C8B-B14F-4D97-AF65-F5344CB8AC3E}">
        <p14:creationId xmlns:p14="http://schemas.microsoft.com/office/powerpoint/2010/main" val="1966407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IN" dirty="0"/>
              <a:t>F(x,y) = r (x,y) * I (x,y)   where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dirty="0"/>
              <a:t>   r represent the Reflection at that point and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dirty="0"/>
              <a:t>   I represent the Intensity of the light falling on the point.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dirty="0"/>
              <a:t>    r varies from 0 to 1 and I varies from 0 to infinity.</a:t>
            </a:r>
          </a:p>
          <a:p>
            <a:pPr>
              <a:lnSpc>
                <a:spcPct val="200000"/>
              </a:lnSpc>
            </a:pPr>
            <a:r>
              <a:rPr lang="en-IN" dirty="0"/>
              <a:t>An image will represented 2-D  finite matrix.</a:t>
            </a:r>
          </a:p>
        </p:txBody>
      </p:sp>
    </p:spTree>
    <p:extLst>
      <p:ext uri="{BB962C8B-B14F-4D97-AF65-F5344CB8AC3E}">
        <p14:creationId xmlns:p14="http://schemas.microsoft.com/office/powerpoint/2010/main" val="16091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Theory Of Real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Between any given two points there exists infinite number of points.</a:t>
            </a:r>
          </a:p>
          <a:p>
            <a:r>
              <a:rPr lang="en-IN" sz="3200" dirty="0"/>
              <a:t>Any Image is represented by Infinite number of Points.</a:t>
            </a:r>
          </a:p>
          <a:p>
            <a:r>
              <a:rPr lang="en-IN" sz="3200" dirty="0"/>
              <a:t>Each such Image point may contain one of the infinitely possible intensity/colour values needing infinite number of bits.</a:t>
            </a:r>
          </a:p>
          <a:p>
            <a:r>
              <a:rPr lang="en-IN" sz="3200" dirty="0"/>
              <a:t>Such representation is not possible in any digital computer.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56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133600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F(0,0)    F(0,1)     F(0,2)     F(0,3)     ……………………                    f(0,N-1)</a:t>
            </a:r>
          </a:p>
          <a:p>
            <a:r>
              <a:rPr lang="en-IN" dirty="0"/>
              <a:t>F(1,0)    F(1,1)     F(1,2)     F(1,3)     ……………………                    f(1,N-1)</a:t>
            </a:r>
          </a:p>
          <a:p>
            <a:r>
              <a:rPr lang="en-IN" dirty="0"/>
              <a:t>F(2,0)    F(2,1)     F(2,2)     F(2,3)     ……………………                    f(2,N-1)</a:t>
            </a:r>
          </a:p>
          <a:p>
            <a:endParaRPr lang="en-IN" dirty="0"/>
          </a:p>
          <a:p>
            <a:r>
              <a:rPr lang="en-IN" dirty="0"/>
              <a:t>  --         ----      ---      ----                                  ----</a:t>
            </a:r>
          </a:p>
          <a:p>
            <a:r>
              <a:rPr lang="en-IN" dirty="0"/>
              <a:t>  --         ----      ---      ----                                  ----</a:t>
            </a:r>
          </a:p>
          <a:p>
            <a:r>
              <a:rPr lang="en-IN" dirty="0"/>
              <a:t>  --         ----      ---      ----                                  ----</a:t>
            </a:r>
          </a:p>
          <a:p>
            <a:endParaRPr lang="en-IN" dirty="0"/>
          </a:p>
          <a:p>
            <a:r>
              <a:rPr lang="en-IN" dirty="0"/>
              <a:t>F(M-1,0) F(M-1,1) F(M-1,2) F(M-1,3)     ……………………        f(M,N-1)</a:t>
            </a:r>
          </a:p>
          <a:p>
            <a:endParaRPr lang="en-IN" dirty="0"/>
          </a:p>
        </p:txBody>
      </p:sp>
      <p:sp>
        <p:nvSpPr>
          <p:cNvPr id="3" name="Left Bracket 2"/>
          <p:cNvSpPr/>
          <p:nvPr/>
        </p:nvSpPr>
        <p:spPr>
          <a:xfrm>
            <a:off x="1295400" y="2133600"/>
            <a:ext cx="304800" cy="2590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Bracket 3"/>
          <p:cNvSpPr/>
          <p:nvPr/>
        </p:nvSpPr>
        <p:spPr>
          <a:xfrm>
            <a:off x="7772400" y="2057400"/>
            <a:ext cx="304800" cy="2667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90600" y="888139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 Image can be represented  in the form of a finite 2-D Matrix as shown below.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499488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Each of the Matrix elements should assume one of the finite discrete values.</a:t>
            </a:r>
          </a:p>
        </p:txBody>
      </p:sp>
    </p:spTree>
    <p:extLst>
      <p:ext uri="{BB962C8B-B14F-4D97-AF65-F5344CB8AC3E}">
        <p14:creationId xmlns:p14="http://schemas.microsoft.com/office/powerpoint/2010/main" val="2859272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                      Quantization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cs typeface="Arial" pitchFamily="34" charset="0"/>
              </a:rPr>
              <a:t>Quantization is </a:t>
            </a:r>
            <a:r>
              <a:rPr lang="en-IN" b="1" dirty="0">
                <a:cs typeface="Arial" pitchFamily="34" charset="0"/>
              </a:rPr>
              <a:t>the process of mapping continuous infinite values to a smaller set of discrete finite values.</a:t>
            </a:r>
          </a:p>
          <a:p>
            <a:r>
              <a:rPr lang="en-US" dirty="0">
                <a:cs typeface="Arial" pitchFamily="34" charset="0"/>
              </a:rPr>
              <a:t>Quantization is involved to some degree in nearly all digital signal processing, as the process of representing a signal in digital form ordinarily involves rounding. </a:t>
            </a:r>
          </a:p>
          <a:p>
            <a:r>
              <a:rPr lang="en-US" dirty="0">
                <a:cs typeface="Arial" pitchFamily="34" charset="0"/>
              </a:rPr>
              <a:t>The difference between an input value and its quantized value (such as </a:t>
            </a:r>
            <a:r>
              <a:rPr lang="en-US" u="sng" dirty="0">
                <a:cs typeface="Arial" pitchFamily="34" charset="0"/>
                <a:hlinkClick r:id="rId2" tooltip="Round-off error"/>
              </a:rPr>
              <a:t>round-off error</a:t>
            </a:r>
            <a:r>
              <a:rPr lang="en-US" dirty="0">
                <a:cs typeface="Arial" pitchFamily="34" charset="0"/>
              </a:rPr>
              <a:t>) is referred to as </a:t>
            </a:r>
            <a:r>
              <a:rPr lang="en-US" b="1" dirty="0">
                <a:cs typeface="Arial" pitchFamily="34" charset="0"/>
              </a:rPr>
              <a:t>quantization error</a:t>
            </a:r>
            <a:r>
              <a:rPr lang="en-US" dirty="0">
                <a:cs typeface="Arial" pitchFamily="34" charset="0"/>
              </a:rPr>
              <a:t>.</a:t>
            </a:r>
          </a:p>
          <a:p>
            <a:r>
              <a:rPr lang="en-US" dirty="0">
                <a:cs typeface="Arial" pitchFamily="34" charset="0"/>
              </a:rPr>
              <a:t> A device or </a:t>
            </a:r>
            <a:r>
              <a:rPr lang="en-US" u="sng" dirty="0">
                <a:cs typeface="Arial" pitchFamily="34" charset="0"/>
                <a:hlinkClick r:id="rId3" tooltip="Algorithm function"/>
              </a:rPr>
              <a:t>algorithmic function</a:t>
            </a:r>
            <a:r>
              <a:rPr lang="en-US" dirty="0">
                <a:cs typeface="Arial" pitchFamily="34" charset="0"/>
              </a:rPr>
              <a:t> that performs quantization is called a </a:t>
            </a:r>
            <a:r>
              <a:rPr lang="en-US" b="1" dirty="0" err="1">
                <a:cs typeface="Arial" pitchFamily="34" charset="0"/>
              </a:rPr>
              <a:t>quantizer</a:t>
            </a:r>
            <a:r>
              <a:rPr lang="en-US" dirty="0">
                <a:cs typeface="Arial" pitchFamily="34" charset="0"/>
              </a:rPr>
              <a:t>.</a:t>
            </a:r>
          </a:p>
          <a:p>
            <a:r>
              <a:rPr lang="en-US" dirty="0">
                <a:cs typeface="Arial" pitchFamily="34" charset="0"/>
              </a:rPr>
              <a:t> An </a:t>
            </a:r>
            <a:r>
              <a:rPr lang="en-US" u="sng" dirty="0">
                <a:cs typeface="Arial" pitchFamily="34" charset="0"/>
                <a:hlinkClick r:id="rId4" tooltip="Analog-to-digital converter"/>
              </a:rPr>
              <a:t>analog-to-digital converter</a:t>
            </a:r>
            <a:r>
              <a:rPr lang="en-US" dirty="0">
                <a:cs typeface="Arial" pitchFamily="34" charset="0"/>
              </a:rPr>
              <a:t> is an example of a </a:t>
            </a:r>
            <a:r>
              <a:rPr lang="en-US" dirty="0" err="1">
                <a:cs typeface="Arial" pitchFamily="34" charset="0"/>
              </a:rPr>
              <a:t>quantizer</a:t>
            </a:r>
            <a:r>
              <a:rPr lang="en-US" dirty="0">
                <a:cs typeface="Arial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An </a:t>
            </a:r>
            <a:r>
              <a:rPr lang="en-IN" u="sng" dirty="0" err="1">
                <a:hlinkClick r:id="rId2" tooltip="Analog-to-digital converter"/>
              </a:rPr>
              <a:t>analog</a:t>
            </a:r>
            <a:r>
              <a:rPr lang="en-IN" u="sng" dirty="0">
                <a:hlinkClick r:id="rId2" tooltip="Analog-to-digital converter"/>
              </a:rPr>
              <a:t>-to-digital converter</a:t>
            </a:r>
            <a:r>
              <a:rPr lang="en-IN" dirty="0"/>
              <a:t> (ADC) can be modelled as two processes: </a:t>
            </a:r>
            <a:r>
              <a:rPr lang="en-IN" u="sng" dirty="0">
                <a:hlinkClick r:id="rId3" tooltip="Sampling (signal processing)"/>
              </a:rPr>
              <a:t>sampling</a:t>
            </a:r>
            <a:r>
              <a:rPr lang="en-IN" dirty="0"/>
              <a:t> and quantization. </a:t>
            </a:r>
          </a:p>
          <a:p>
            <a:pPr>
              <a:lnSpc>
                <a:spcPct val="150000"/>
              </a:lnSpc>
            </a:pPr>
            <a:r>
              <a:rPr lang="en-IN" dirty="0"/>
              <a:t>Sampling converts a time-varying voltage signal into a </a:t>
            </a:r>
            <a:r>
              <a:rPr lang="en-IN" u="sng" dirty="0">
                <a:hlinkClick r:id="rId4" tooltip="Discrete-time signal"/>
              </a:rPr>
              <a:t>discrete-time signal</a:t>
            </a:r>
            <a:r>
              <a:rPr lang="en-IN" dirty="0"/>
              <a:t>, a sequence of real numbers. </a:t>
            </a:r>
          </a:p>
          <a:p>
            <a:pPr>
              <a:lnSpc>
                <a:spcPct val="150000"/>
              </a:lnSpc>
            </a:pPr>
            <a:r>
              <a:rPr lang="en-IN" dirty="0"/>
              <a:t>Quantization replaces each real number with an approximation from a finite set of discrete values.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To create a digital image, we need to convert the continuous sensed data into digital form.</a:t>
            </a:r>
            <a:br>
              <a:rPr lang="en-US" dirty="0"/>
            </a:br>
            <a:r>
              <a:rPr lang="en-US" dirty="0"/>
              <a:t>This process includes 2 processes:</a:t>
            </a:r>
          </a:p>
          <a:p>
            <a:pPr lvl="0" fontAlgn="base"/>
            <a:r>
              <a:rPr lang="en-US" b="1" dirty="0"/>
              <a:t>Sampling:</a:t>
            </a:r>
            <a:r>
              <a:rPr lang="en-US" dirty="0"/>
              <a:t> Digitizing the co-ordinate value is called sampling.</a:t>
            </a:r>
          </a:p>
          <a:p>
            <a:pPr lvl="0" fontAlgn="base"/>
            <a:r>
              <a:rPr lang="en-US" b="1" dirty="0"/>
              <a:t>Quantization:</a:t>
            </a:r>
            <a:r>
              <a:rPr lang="en-US" dirty="0"/>
              <a:t> Digitizing the amplitude value is called quantization.</a:t>
            </a:r>
          </a:p>
          <a:p>
            <a:pPr fontAlgn="base"/>
            <a:r>
              <a:rPr lang="en-US" dirty="0"/>
              <a:t>To convert a continuous image f(x, y) into digital form, we have to sample the function in both co-ordinates and amplitude.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     Analog image processing</a:t>
            </a:r>
          </a:p>
          <a:p>
            <a:r>
              <a:rPr lang="en-US" sz="2400" dirty="0"/>
              <a:t>Analog image processing is done on analog signals. </a:t>
            </a:r>
          </a:p>
          <a:p>
            <a:r>
              <a:rPr lang="en-US" sz="2400" dirty="0"/>
              <a:t>It includes processing on two dimensional analog signals. </a:t>
            </a:r>
          </a:p>
          <a:p>
            <a:r>
              <a:rPr lang="en-US" sz="2400" dirty="0"/>
              <a:t>In this the images are manipulated by electrical means by varying the electrical signal.</a:t>
            </a:r>
          </a:p>
          <a:p>
            <a:r>
              <a:rPr lang="en-US" sz="2400" dirty="0"/>
              <a:t> The common example include is the television image.</a:t>
            </a:r>
          </a:p>
          <a:p>
            <a:pPr>
              <a:buNone/>
            </a:pPr>
            <a:r>
              <a:rPr lang="en-US" dirty="0"/>
              <a:t>       </a:t>
            </a:r>
            <a:r>
              <a:rPr lang="en-US" b="1" dirty="0"/>
              <a:t>Digital image processing</a:t>
            </a:r>
          </a:p>
          <a:p>
            <a:r>
              <a:rPr lang="en-US" sz="2400" dirty="0"/>
              <a:t>The digital image processing deals with developing a digital system that performs operations on an digital image.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02" y="214290"/>
            <a:ext cx="500066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88" y="3571876"/>
            <a:ext cx="478634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9" name="Rectangle 1"/>
          <p:cNvSpPr>
            <a:spLocks noChangeArrowheads="1"/>
          </p:cNvSpPr>
          <p:nvPr/>
        </p:nvSpPr>
        <p:spPr bwMode="auto">
          <a:xfrm>
            <a:off x="0" y="0"/>
            <a:ext cx="8953092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rgbClr val="0000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rgbClr val="0000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                                            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The following figure shows the resultant quantized signal 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                       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which is the digital form for the given analog signal.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1950" y="3143248"/>
            <a:ext cx="29622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524892" y="5214950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Sampling</a:t>
            </a:r>
            <a:endParaRPr lang="en-US" sz="2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Sampling                          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Digitization of co-ordinate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x-axis(time) –  discretized.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y-axis(amplitude) – continuous.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Sampling is done prior to the quantization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single amplitude value is selected from different values of the time interval to represent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Digitization of amplitude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x-axis(time) – continuous.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y-axis(amplitude) –  discretized.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Quantization is done after the sampling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Values representing the time intervals are rounded off to create a defined set of possible amplitude values.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Types of Quantization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two types of Quantization – </a:t>
            </a:r>
          </a:p>
          <a:p>
            <a:pPr>
              <a:buNone/>
            </a:pPr>
            <a:r>
              <a:rPr lang="en-IN" dirty="0"/>
              <a:t>        Uniform Quantization and Non-uniform Quantization.</a:t>
            </a:r>
            <a:endParaRPr lang="en-US" dirty="0"/>
          </a:p>
          <a:p>
            <a:pPr lvl="0"/>
            <a:r>
              <a:rPr lang="en-US" dirty="0"/>
              <a:t>The </a:t>
            </a:r>
            <a:r>
              <a:rPr lang="en-US" b="1" dirty="0"/>
              <a:t>Mid-Rise</a:t>
            </a:r>
            <a:r>
              <a:rPr lang="en-US" dirty="0"/>
              <a:t> type is so called because the origin lies in the middle of a raising part of the stair-case like graph. The quantization levels in this type are even in number.</a:t>
            </a:r>
          </a:p>
          <a:p>
            <a:pPr lvl="0"/>
            <a:r>
              <a:rPr lang="en-US" dirty="0"/>
              <a:t>The </a:t>
            </a:r>
            <a:r>
              <a:rPr lang="en-US" b="1" dirty="0"/>
              <a:t>Mid-tread</a:t>
            </a:r>
            <a:r>
              <a:rPr lang="en-US" dirty="0"/>
              <a:t> type is so called because the origin lies in the middle of a tread of the stair-case like graph. The quantization levels in this type are odd in number.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714356"/>
            <a:ext cx="459105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7570" y="642918"/>
            <a:ext cx="2657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32" y="3571876"/>
            <a:ext cx="24384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 </a:t>
            </a:r>
            <a:r>
              <a:rPr lang="en-US" b="1" dirty="0"/>
              <a:t>Mid-Rise</a:t>
            </a:r>
            <a:r>
              <a:rPr lang="en-US" dirty="0"/>
              <a:t> type is so called because the origin lies in the middle of a raising part of the stair-case like graph. </a:t>
            </a:r>
          </a:p>
          <a:p>
            <a:pPr lvl="0"/>
            <a:r>
              <a:rPr lang="en-US" dirty="0"/>
              <a:t>The quantization levels in this type are even in number.</a:t>
            </a:r>
          </a:p>
          <a:p>
            <a:pPr lvl="0"/>
            <a:r>
              <a:rPr lang="en-US" dirty="0"/>
              <a:t>The </a:t>
            </a:r>
            <a:r>
              <a:rPr lang="en-US" b="1" dirty="0"/>
              <a:t>Mid-tread</a:t>
            </a:r>
            <a:r>
              <a:rPr lang="en-US" dirty="0"/>
              <a:t> type is so called because the origin lies in the middle of a tread of the stair-case like graph. </a:t>
            </a:r>
          </a:p>
          <a:p>
            <a:pPr lvl="0"/>
            <a:r>
              <a:rPr lang="en-US" dirty="0"/>
              <a:t>The quantization levels in this type are odd in number.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/>
          <a:lstStyle/>
          <a:p>
            <a:r>
              <a:rPr lang="en-IN" dirty="0"/>
              <a:t>Image as Matrix of Numbers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76400"/>
            <a:ext cx="9439200" cy="4181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1864" y="3140968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194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7200"/>
            <a:ext cx="9220200" cy="57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77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09600"/>
            <a:ext cx="9677400" cy="54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6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12192000" cy="59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9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8" y="990388"/>
            <a:ext cx="10742083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1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physical world, any quantity measurable through time over space or any higher dimension can be taken as a signal. A signal is a mathematical function, and it conveys some information.</a:t>
            </a:r>
          </a:p>
          <a:p>
            <a:r>
              <a:rPr lang="en-US" dirty="0"/>
              <a:t>A signal can be one dimensional or two dimensional or higher dimensional signal. One dimensional signal is a signal that is measured over time. The common example is a voice signal.</a:t>
            </a:r>
          </a:p>
          <a:p>
            <a:r>
              <a:rPr lang="en-US" dirty="0"/>
              <a:t>The two dimensional signals are those that are measured over some other physical quantities. The example of two dimensional signal is a digital image.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1028700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2098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BE136-BED6-444A-6D5A-14C9EFAB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58" y="754144"/>
            <a:ext cx="9756741" cy="5220901"/>
          </a:xfrm>
        </p:spPr>
      </p:pic>
    </p:spTree>
    <p:extLst>
      <p:ext uri="{BB962C8B-B14F-4D97-AF65-F5344CB8AC3E}">
        <p14:creationId xmlns:p14="http://schemas.microsoft.com/office/powerpoint/2010/main" val="3829030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253667-5431-8399-11B6-C2B5CBC86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12" y="620689"/>
            <a:ext cx="8928992" cy="5346736"/>
          </a:xfrm>
        </p:spPr>
      </p:pic>
    </p:spTree>
    <p:extLst>
      <p:ext uri="{BB962C8B-B14F-4D97-AF65-F5344CB8AC3E}">
        <p14:creationId xmlns:p14="http://schemas.microsoft.com/office/powerpoint/2010/main" val="328320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7509A-9A60-F295-4501-FACCE2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557" y="650449"/>
            <a:ext cx="9407950" cy="5637229"/>
          </a:xfrm>
        </p:spPr>
      </p:pic>
    </p:spTree>
    <p:extLst>
      <p:ext uri="{BB962C8B-B14F-4D97-AF65-F5344CB8AC3E}">
        <p14:creationId xmlns:p14="http://schemas.microsoft.com/office/powerpoint/2010/main" val="2211870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E1472-648D-53DC-F4B9-67C8C93E1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412" y="772998"/>
            <a:ext cx="10020693" cy="5976593"/>
          </a:xfrm>
        </p:spPr>
      </p:pic>
    </p:spTree>
    <p:extLst>
      <p:ext uri="{BB962C8B-B14F-4D97-AF65-F5344CB8AC3E}">
        <p14:creationId xmlns:p14="http://schemas.microsoft.com/office/powerpoint/2010/main" val="2778569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Venkata Krishna\Downloads\159894175773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10134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2137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83C4-3C35-4678-8060-FAC35712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2-D Geometric Transformations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9AACE-E9E0-4FAD-92E5-44BFA523C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03030"/>
                </a:solidFill>
                <a:effectLst/>
                <a:latin typeface="Arimo"/>
              </a:rPr>
              <a:t>2D Transformations take place in a two-dimensional plane.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03030"/>
                </a:solidFill>
                <a:effectLst/>
                <a:latin typeface="Arimo"/>
              </a:rPr>
              <a:t>Transformations are helpful in changing the position, size, orientation, shape </a:t>
            </a:r>
            <a:r>
              <a:rPr lang="en-US" sz="2400" b="0" i="0" dirty="0" err="1">
                <a:solidFill>
                  <a:srgbClr val="303030"/>
                </a:solidFill>
                <a:effectLst/>
                <a:latin typeface="Arimo"/>
              </a:rPr>
              <a:t>etc</a:t>
            </a:r>
            <a:r>
              <a:rPr lang="en-US" sz="2400" b="0" i="0" dirty="0">
                <a:solidFill>
                  <a:srgbClr val="303030"/>
                </a:solidFill>
                <a:effectLst/>
                <a:latin typeface="Arimo"/>
              </a:rPr>
              <a:t> of the object.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E5A4F42-BD4E-4AAC-B195-FC5D513E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996952"/>
            <a:ext cx="5256584" cy="30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325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48D7-E76B-4100-90AA-6E4FBA3C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04BF-E18F-4925-93DD-8E6A1964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/>
              <a:t>Changing the size of an image is called scaling.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To change the size of an object, scaling transformation is used. In the scaling process, you either expand or compress the dimensions of the object. </a:t>
            </a:r>
          </a:p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Scaling can be achieved by multiplying the original coordinates of the object with the scaling factor to get the desired result.</a:t>
            </a:r>
            <a:endParaRPr lang="en-IN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2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/>
              <a:t>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511" y="1791506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200" dirty="0"/>
              <a:t>Point is expressed as P(</a:t>
            </a:r>
            <a:r>
              <a:rPr lang="en-IN" sz="3200" dirty="0" err="1"/>
              <a:t>x,y</a:t>
            </a:r>
            <a:r>
              <a:rPr lang="en-IN" sz="3200" dirty="0"/>
              <a:t>) in 2-Dimensional.</a:t>
            </a:r>
          </a:p>
          <a:p>
            <a:pPr marL="0" indent="0">
              <a:buNone/>
            </a:pPr>
            <a:r>
              <a:rPr lang="en-IN" sz="3200" dirty="0"/>
              <a:t>Point also can be expressed in the form of Matrix.</a:t>
            </a:r>
          </a:p>
          <a:p>
            <a:pPr marL="0" indent="0">
              <a:buNone/>
            </a:pPr>
            <a:r>
              <a:rPr lang="en-IN" sz="3200" dirty="0"/>
              <a:t>                          </a:t>
            </a:r>
          </a:p>
          <a:p>
            <a:pPr marL="0" indent="0">
              <a:buNone/>
            </a:pPr>
            <a:r>
              <a:rPr lang="en-IN" sz="3200" dirty="0"/>
              <a:t>                             X   Y        1 </a:t>
            </a:r>
            <a:r>
              <a:rPr lang="en-IN" sz="2000" dirty="0"/>
              <a:t>X </a:t>
            </a:r>
            <a:r>
              <a:rPr lang="en-IN" sz="3200" dirty="0"/>
              <a:t>2 matrix.</a:t>
            </a:r>
          </a:p>
          <a:p>
            <a:pPr marL="0" indent="0">
              <a:buNone/>
            </a:pPr>
            <a:r>
              <a:rPr lang="en-IN" dirty="0"/>
              <a:t>  Multiply the point with Identity matrix.</a:t>
            </a:r>
          </a:p>
          <a:p>
            <a:pPr marL="0" indent="0">
              <a:buNone/>
            </a:pPr>
            <a:r>
              <a:rPr lang="en-IN" dirty="0"/>
              <a:t>                       X   Y       *     </a:t>
            </a:r>
            <a:r>
              <a:rPr lang="en-IN" sz="1800" dirty="0"/>
              <a:t>1            0             </a:t>
            </a:r>
          </a:p>
          <a:p>
            <a:pPr marL="0" indent="0">
              <a:buNone/>
            </a:pPr>
            <a:r>
              <a:rPr lang="en-IN" sz="1800" dirty="0"/>
              <a:t>                                                                     0            1                    =         </a:t>
            </a:r>
            <a:r>
              <a:rPr lang="en-IN" sz="3200" dirty="0"/>
              <a:t>x  y</a:t>
            </a:r>
          </a:p>
          <a:p>
            <a:pPr marL="0" indent="0">
              <a:buNone/>
            </a:pPr>
            <a:r>
              <a:rPr lang="en-IN" sz="3200" dirty="0"/>
              <a:t>Results the same point.</a:t>
            </a:r>
            <a:endParaRPr lang="en-IN" dirty="0"/>
          </a:p>
        </p:txBody>
      </p:sp>
      <p:sp>
        <p:nvSpPr>
          <p:cNvPr id="4" name="Left Bracket 3"/>
          <p:cNvSpPr/>
          <p:nvPr/>
        </p:nvSpPr>
        <p:spPr>
          <a:xfrm>
            <a:off x="3143672" y="3284984"/>
            <a:ext cx="144016" cy="57606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/>
          <p:cNvSpPr/>
          <p:nvPr/>
        </p:nvSpPr>
        <p:spPr>
          <a:xfrm>
            <a:off x="4268160" y="3284984"/>
            <a:ext cx="144016" cy="5078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2567608" y="4268371"/>
            <a:ext cx="144016" cy="57606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ket 6"/>
          <p:cNvSpPr/>
          <p:nvPr/>
        </p:nvSpPr>
        <p:spPr>
          <a:xfrm>
            <a:off x="3431704" y="4268371"/>
            <a:ext cx="216024" cy="60267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7480419" y="4849817"/>
            <a:ext cx="216024" cy="5078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ket 8"/>
          <p:cNvSpPr/>
          <p:nvPr/>
        </p:nvSpPr>
        <p:spPr>
          <a:xfrm>
            <a:off x="6744072" y="4829763"/>
            <a:ext cx="144016" cy="57606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Bracket 9"/>
          <p:cNvSpPr/>
          <p:nvPr/>
        </p:nvSpPr>
        <p:spPr>
          <a:xfrm>
            <a:off x="4304164" y="4433719"/>
            <a:ext cx="72008" cy="79208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Bracket 10"/>
          <p:cNvSpPr/>
          <p:nvPr/>
        </p:nvSpPr>
        <p:spPr>
          <a:xfrm>
            <a:off x="5447928" y="4495488"/>
            <a:ext cx="144016" cy="6685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196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8412-0E84-4A6B-96E0-232FCAFE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Scaling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2E34E-3F8B-46D6-83F5-FF1F98BEB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49" b="-1"/>
          <a:stretch/>
        </p:blipFill>
        <p:spPr>
          <a:xfrm>
            <a:off x="5275902" y="640081"/>
            <a:ext cx="6266119" cy="55778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865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digital image is formed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Since capturing an image from a camera is a physical process.</a:t>
            </a:r>
          </a:p>
          <a:p>
            <a:r>
              <a:rPr lang="en-US" sz="3200" dirty="0"/>
              <a:t> The sunlight is used as a source of energy. </a:t>
            </a:r>
          </a:p>
          <a:p>
            <a:r>
              <a:rPr lang="en-US" sz="3200" dirty="0"/>
              <a:t>A sensor array is used for the </a:t>
            </a:r>
            <a:r>
              <a:rPr lang="en-US" sz="3200" i="0" dirty="0">
                <a:effectLst/>
                <a:latin typeface="Calibri (Body)"/>
              </a:rPr>
              <a:t>acquiring</a:t>
            </a:r>
            <a:r>
              <a:rPr lang="en-US" sz="3200" dirty="0"/>
              <a:t> of the image. </a:t>
            </a:r>
          </a:p>
          <a:p>
            <a:r>
              <a:rPr lang="en-US" sz="3200" dirty="0"/>
              <a:t>So when the sunlight falls upon the object, then the amount of light reflected by that object is sensed by the sensors, and a continuous voltage signal is generated by the amount of sensed data.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40"/>
            <a:ext cx="10515600" cy="1325563"/>
          </a:xfrm>
        </p:spPr>
        <p:txBody>
          <a:bodyPr/>
          <a:lstStyle/>
          <a:p>
            <a:r>
              <a:rPr lang="en-IN" dirty="0"/>
              <a:t>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Ex.      x y    *       2   0        =        2x,   y      x- coordinate increased 2 times</a:t>
            </a:r>
          </a:p>
          <a:p>
            <a:pPr marL="0" indent="0">
              <a:buNone/>
            </a:pPr>
            <a:r>
              <a:rPr lang="en-IN" dirty="0"/>
              <a:t>                             0   1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    </a:t>
            </a:r>
            <a:r>
              <a:rPr lang="en-IN" sz="2000" dirty="0"/>
              <a:t>    X  Y  </a:t>
            </a:r>
            <a:r>
              <a:rPr lang="en-IN" dirty="0"/>
              <a:t>   *    1   0        =         x, 2y    y – coordinate increased 2 times.</a:t>
            </a:r>
          </a:p>
          <a:p>
            <a:pPr marL="0" indent="0">
              <a:buNone/>
            </a:pPr>
            <a:r>
              <a:rPr lang="en-IN" dirty="0"/>
              <a:t>                            0   2</a:t>
            </a:r>
          </a:p>
          <a:p>
            <a:pPr marL="514350" indent="-514350">
              <a:buAutoNum type="arabicPeriod" startAt="3"/>
            </a:pPr>
            <a:r>
              <a:rPr lang="en-IN" dirty="0"/>
              <a:t> x  y      *        5   0        =       5x ,3y  </a:t>
            </a:r>
          </a:p>
          <a:p>
            <a:pPr marL="0" indent="0">
              <a:buNone/>
            </a:pPr>
            <a:r>
              <a:rPr lang="en-IN" dirty="0"/>
              <a:t>                             0   3                   </a:t>
            </a:r>
          </a:p>
          <a:p>
            <a:pPr marL="0" indent="0">
              <a:buNone/>
            </a:pPr>
            <a:r>
              <a:rPr lang="en-IN" dirty="0"/>
              <a:t>        x value increased by 5 times and y value increased by 3 times.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696460" y="1952836"/>
            <a:ext cx="72008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/>
          <p:cNvSpPr/>
          <p:nvPr/>
        </p:nvSpPr>
        <p:spPr>
          <a:xfrm>
            <a:off x="2237128" y="1912935"/>
            <a:ext cx="144016" cy="36004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2938652" y="1927454"/>
            <a:ext cx="144016" cy="79208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ket 6"/>
          <p:cNvSpPr/>
          <p:nvPr/>
        </p:nvSpPr>
        <p:spPr>
          <a:xfrm>
            <a:off x="4023578" y="1952836"/>
            <a:ext cx="355852" cy="79208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eft Bracket 7"/>
          <p:cNvSpPr/>
          <p:nvPr/>
        </p:nvSpPr>
        <p:spPr>
          <a:xfrm>
            <a:off x="5011942" y="1906377"/>
            <a:ext cx="144016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ket 8"/>
          <p:cNvSpPr/>
          <p:nvPr/>
        </p:nvSpPr>
        <p:spPr>
          <a:xfrm>
            <a:off x="6065130" y="1861346"/>
            <a:ext cx="216024" cy="5073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Bracket 9"/>
          <p:cNvSpPr/>
          <p:nvPr/>
        </p:nvSpPr>
        <p:spPr>
          <a:xfrm flipH="1">
            <a:off x="2152508" y="3429000"/>
            <a:ext cx="169240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3010660" y="3429000"/>
            <a:ext cx="72008" cy="86409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ket 12"/>
          <p:cNvSpPr/>
          <p:nvPr/>
        </p:nvSpPr>
        <p:spPr>
          <a:xfrm>
            <a:off x="3845859" y="3429000"/>
            <a:ext cx="177926" cy="8640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ket 13"/>
          <p:cNvSpPr/>
          <p:nvPr/>
        </p:nvSpPr>
        <p:spPr>
          <a:xfrm>
            <a:off x="5083950" y="3385808"/>
            <a:ext cx="144016" cy="64807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ket 14"/>
          <p:cNvSpPr/>
          <p:nvPr/>
        </p:nvSpPr>
        <p:spPr>
          <a:xfrm>
            <a:off x="6065130" y="3356992"/>
            <a:ext cx="45719" cy="64807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eft Bracket 15"/>
          <p:cNvSpPr/>
          <p:nvPr/>
        </p:nvSpPr>
        <p:spPr>
          <a:xfrm>
            <a:off x="1696460" y="3429000"/>
            <a:ext cx="45719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Left Bracket 16"/>
          <p:cNvSpPr/>
          <p:nvPr/>
        </p:nvSpPr>
        <p:spPr>
          <a:xfrm>
            <a:off x="3046664" y="4388153"/>
            <a:ext cx="76156" cy="86409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ket 17"/>
          <p:cNvSpPr/>
          <p:nvPr/>
        </p:nvSpPr>
        <p:spPr>
          <a:xfrm>
            <a:off x="3934822" y="4370933"/>
            <a:ext cx="177926" cy="8640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Left Bracket 18"/>
          <p:cNvSpPr/>
          <p:nvPr/>
        </p:nvSpPr>
        <p:spPr>
          <a:xfrm>
            <a:off x="1487488" y="4388153"/>
            <a:ext cx="45719" cy="43204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ket 19"/>
          <p:cNvSpPr/>
          <p:nvPr/>
        </p:nvSpPr>
        <p:spPr>
          <a:xfrm>
            <a:off x="2063552" y="4388153"/>
            <a:ext cx="45719" cy="43204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Left Bracket 21"/>
          <p:cNvSpPr/>
          <p:nvPr/>
        </p:nvSpPr>
        <p:spPr>
          <a:xfrm>
            <a:off x="5155958" y="4388153"/>
            <a:ext cx="72008" cy="43204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Bracket 22"/>
          <p:cNvSpPr/>
          <p:nvPr/>
        </p:nvSpPr>
        <p:spPr>
          <a:xfrm>
            <a:off x="6182040" y="4388153"/>
            <a:ext cx="45719" cy="5530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general the scaling 2 x 2 transformation matrix is given by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S</a:t>
            </a:r>
            <a:r>
              <a:rPr lang="en-IN" baseline="-25000" dirty="0"/>
              <a:t>x</a:t>
            </a:r>
            <a:r>
              <a:rPr lang="en-IN" dirty="0"/>
              <a:t>        o</a:t>
            </a:r>
          </a:p>
          <a:p>
            <a:pPr marL="0" indent="0">
              <a:buNone/>
            </a:pPr>
            <a:r>
              <a:rPr lang="en-IN" dirty="0"/>
              <a:t>                                      0          S</a:t>
            </a:r>
            <a:r>
              <a:rPr lang="en-IN" baseline="-25000" dirty="0"/>
              <a:t>y           </a:t>
            </a:r>
          </a:p>
          <a:p>
            <a:pPr marL="0" indent="0">
              <a:buNone/>
            </a:pPr>
            <a:r>
              <a:rPr lang="en-IN" dirty="0"/>
              <a:t>       if the point is (x,y) then  then after scaling the point will be </a:t>
            </a:r>
          </a:p>
          <a:p>
            <a:pPr marL="0" indent="0">
              <a:buNone/>
            </a:pPr>
            <a:r>
              <a:rPr lang="en-IN" dirty="0"/>
              <a:t>                         </a:t>
            </a:r>
            <a:r>
              <a:rPr lang="en-IN" dirty="0" err="1"/>
              <a:t>x,y</a:t>
            </a:r>
            <a:r>
              <a:rPr lang="en-IN" dirty="0"/>
              <a:t>       *      S</a:t>
            </a:r>
            <a:r>
              <a:rPr lang="en-IN" baseline="-25000" dirty="0"/>
              <a:t>x</a:t>
            </a:r>
            <a:r>
              <a:rPr lang="en-IN" dirty="0"/>
              <a:t>        o</a:t>
            </a:r>
          </a:p>
          <a:p>
            <a:pPr marL="0" indent="0">
              <a:buNone/>
            </a:pPr>
            <a:r>
              <a:rPr lang="en-IN" dirty="0"/>
              <a:t>                                             0          S</a:t>
            </a:r>
            <a:r>
              <a:rPr lang="en-IN" baseline="-25000" dirty="0"/>
              <a:t>y             =   </a:t>
            </a:r>
            <a:r>
              <a:rPr lang="en-IN" dirty="0"/>
              <a:t> x.S</a:t>
            </a:r>
            <a:r>
              <a:rPr lang="en-IN" baseline="-25000" dirty="0"/>
              <a:t>x</a:t>
            </a:r>
            <a:r>
              <a:rPr lang="en-IN" dirty="0"/>
              <a:t> , y.S</a:t>
            </a:r>
            <a:r>
              <a:rPr lang="en-IN" baseline="-25000" dirty="0"/>
              <a:t>y </a:t>
            </a:r>
            <a:r>
              <a:rPr lang="en-IN" dirty="0"/>
              <a:t> </a:t>
            </a:r>
            <a:endParaRPr lang="en-IN" baseline="-250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Left Bracket 4"/>
          <p:cNvSpPr/>
          <p:nvPr/>
        </p:nvSpPr>
        <p:spPr>
          <a:xfrm flipH="1">
            <a:off x="5519936" y="2888940"/>
            <a:ext cx="72008" cy="79208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3791744" y="2780928"/>
            <a:ext cx="72008" cy="100811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ket 8"/>
          <p:cNvSpPr/>
          <p:nvPr/>
        </p:nvSpPr>
        <p:spPr>
          <a:xfrm>
            <a:off x="4439816" y="4509120"/>
            <a:ext cx="72008" cy="100811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ket 9"/>
          <p:cNvSpPr/>
          <p:nvPr/>
        </p:nvSpPr>
        <p:spPr>
          <a:xfrm>
            <a:off x="5807968" y="450912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ket 10"/>
          <p:cNvSpPr/>
          <p:nvPr/>
        </p:nvSpPr>
        <p:spPr>
          <a:xfrm>
            <a:off x="6816080" y="4966320"/>
            <a:ext cx="72008" cy="457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ket 11"/>
          <p:cNvSpPr/>
          <p:nvPr/>
        </p:nvSpPr>
        <p:spPr>
          <a:xfrm>
            <a:off x="8140650" y="4907433"/>
            <a:ext cx="144016" cy="457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ket 12"/>
          <p:cNvSpPr/>
          <p:nvPr/>
        </p:nvSpPr>
        <p:spPr>
          <a:xfrm>
            <a:off x="3432848" y="4473116"/>
            <a:ext cx="144016" cy="36004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>
            <a:off x="2639616" y="4437112"/>
            <a:ext cx="144016" cy="43204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69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81158" y="1643050"/>
            <a:ext cx="77867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Give a 2 x 2 matrix for the following.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10 times in length and 5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15 times in length and 1/2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1/10 times in length and 10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10 times.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 5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20 times in length.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entire image by 1/3.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9984" y="642918"/>
            <a:ext cx="1937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EXCERSICE</a:t>
            </a:r>
            <a:endParaRPr lang="en-US" sz="32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Two types of rotation are possible</a:t>
            </a:r>
          </a:p>
          <a:p>
            <a:pPr marL="0" indent="0">
              <a:buNone/>
            </a:pPr>
            <a:r>
              <a:rPr lang="en-IN" dirty="0"/>
              <a:t>   1. Clockwise rotation</a:t>
            </a:r>
          </a:p>
          <a:p>
            <a:pPr marL="0" indent="0">
              <a:buNone/>
            </a:pPr>
            <a:r>
              <a:rPr lang="en-IN" dirty="0"/>
              <a:t>   2. anti clockwise rotation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79269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7391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2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"/>
            <a:ext cx="7848600" cy="60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21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D18D-D81F-49E1-A7BB-417A19E7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4D0545-A574-4F4F-B925-95DE8974B1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8931" y="2438400"/>
            <a:ext cx="3505494" cy="37854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rotation, we rotate the object at angle θ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MathJax_Math-italic"/>
                <a:cs typeface="Arial" panose="020B0604020202020204" pitchFamily="34" charset="0"/>
              </a:rPr>
              <a:t>theta)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its origin. From the following, figure, we can see that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point p(</a:t>
            </a:r>
            <a:r>
              <a:rPr kumimoji="0" lang="en-US" altLang="en-US" sz="20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is located at an angle </a:t>
            </a:r>
            <a:r>
              <a:rPr kumimoji="0" lang="el-GR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from the horizontal X coordinate with distance r from the origin. Let us suppose we want to rotate it at the angle </a:t>
            </a:r>
            <a:r>
              <a:rPr kumimoji="0" lang="el-GR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θα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After rotating it to a new location we will get a new point </a:t>
            </a:r>
            <a:r>
              <a:rPr kumimoji="0" lang="en-US" altLang="en-US" sz="20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000" baseline="30000" dirty="0" err="1">
                <a:cs typeface="Arial" panose="020B0604020202020204" pitchFamily="34" charset="0"/>
              </a:rPr>
              <a:t>I</a:t>
            </a:r>
            <a:r>
              <a:rPr lang="en-US" altLang="en-US" sz="2000" dirty="0">
                <a:cs typeface="Arial" panose="020B0604020202020204" pitchFamily="34" charset="0"/>
              </a:rPr>
              <a:t>  (x</a:t>
            </a:r>
            <a:r>
              <a:rPr lang="en-US" altLang="en-US" sz="2000" i="1" baseline="30000" dirty="0">
                <a:cs typeface="Arial" panose="020B0604020202020204" pitchFamily="34" charset="0"/>
              </a:rPr>
              <a:t>i</a:t>
            </a:r>
            <a:r>
              <a:rPr lang="en-US" altLang="en-US" sz="2000" i="1" dirty="0">
                <a:cs typeface="Arial" panose="020B0604020202020204" pitchFamily="34" charset="0"/>
              </a:rPr>
              <a:t> ,</a:t>
            </a:r>
            <a:r>
              <a:rPr lang="en-US" altLang="en-US" sz="2000" i="1" dirty="0" err="1">
                <a:cs typeface="Arial" panose="020B0604020202020204" pitchFamily="34" charset="0"/>
              </a:rPr>
              <a:t>y</a:t>
            </a:r>
            <a:r>
              <a:rPr lang="en-US" altLang="en-US" sz="2000" i="1" baseline="30000" dirty="0" err="1">
                <a:cs typeface="Arial" panose="020B0604020202020204" pitchFamily="34" charset="0"/>
              </a:rPr>
              <a:t>i</a:t>
            </a:r>
            <a:r>
              <a:rPr lang="en-US" altLang="en-US" sz="2000" i="1" dirty="0">
                <a:cs typeface="Arial" panose="020B0604020202020204" pitchFamily="34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3" name="Picture 5" descr="Rotation">
            <a:extLst>
              <a:ext uri="{FF2B5EF4-FFF2-40B4-BE49-F238E27FC236}">
                <a16:creationId xmlns:a16="http://schemas.microsoft.com/office/drawing/2014/main" id="{2523A77E-6454-4646-905A-9A34223A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03377"/>
            <a:ext cx="6019331" cy="404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F66E66-DD1D-4EF2-848A-C2733A384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45802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us suppose you want to rotate it at the angle θ. After rotating it to a new location, you will get a new point P’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Arial" panose="020B0604020202020204" pitchFamily="34" charset="0"/>
              </a:rPr>
              <a:t>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Arial" panose="020B0604020202020204" pitchFamily="34" charset="0"/>
              </a:rPr>
              <a:t>′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Arial" panose="020B06040202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Arial" panose="020B0604020202020204" pitchFamily="34" charset="0"/>
              </a:rPr>
              <a:t>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Arial" panose="020B0604020202020204" pitchFamily="34" charset="0"/>
              </a:rPr>
              <a:t>′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X′,Y′.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35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436F-BE04-472A-9DDB-6366D478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Rotation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E9279-ED52-41FD-BB43-F42B3869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65" b="2"/>
          <a:stretch/>
        </p:blipFill>
        <p:spPr>
          <a:xfrm>
            <a:off x="5275902" y="640081"/>
            <a:ext cx="6266119" cy="55778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5093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830-E25F-4A37-A697-0EDB7DC0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Rotation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B6C37-948A-4075-9DB5-9997CF260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068" b="-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64282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5FDC-E642-EF74-D3D7-8E9F8101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340768"/>
            <a:ext cx="10515600" cy="4855394"/>
          </a:xfrm>
        </p:spPr>
        <p:txBody>
          <a:bodyPr/>
          <a:lstStyle/>
          <a:p>
            <a:r>
              <a:rPr lang="en-US" dirty="0"/>
              <a:t>Commonly used spatial coordinate transformation  matrix has the general form given below 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B2A58-9E05-D55B-1CDD-2B9E6AF6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9" y="2815536"/>
            <a:ext cx="6753800" cy="21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</TotalTime>
  <Words>8847</Words>
  <Application>Microsoft Office PowerPoint</Application>
  <PresentationFormat>Widescreen</PresentationFormat>
  <Paragraphs>1496</Paragraphs>
  <Slides>212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212</vt:i4>
      </vt:variant>
    </vt:vector>
  </HeadingPairs>
  <TitlesOfParts>
    <vt:vector size="226" baseType="lpstr">
      <vt:lpstr>Arial</vt:lpstr>
      <vt:lpstr>Arimo</vt:lpstr>
      <vt:lpstr>Calibri</vt:lpstr>
      <vt:lpstr>Calibri (Body)</vt:lpstr>
      <vt:lpstr>Calibri Light</vt:lpstr>
      <vt:lpstr>Courier New</vt:lpstr>
      <vt:lpstr>MathJax_Main</vt:lpstr>
      <vt:lpstr>MathJax_Math-italic</vt:lpstr>
      <vt:lpstr>Sylfaen</vt:lpstr>
      <vt:lpstr>Times New Roman</vt:lpstr>
      <vt:lpstr>Wingdings</vt:lpstr>
      <vt:lpstr>Office Theme</vt:lpstr>
      <vt:lpstr>Microsoft Equation 3.0</vt:lpstr>
      <vt:lpstr>Equation</vt:lpstr>
      <vt:lpstr>DIGITAL IMAGE PROCESSING</vt:lpstr>
      <vt:lpstr>COURSE OUTCOMES(COs)</vt:lpstr>
      <vt:lpstr>PowerPoint Presentation</vt:lpstr>
      <vt:lpstr>PowerPoint Presentation</vt:lpstr>
      <vt:lpstr> Introduction </vt:lpstr>
      <vt:lpstr>PowerPoint Presentation</vt:lpstr>
      <vt:lpstr>PowerPoint Presentation</vt:lpstr>
      <vt:lpstr>Signal </vt:lpstr>
      <vt:lpstr>How a digital image is formed 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Medical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Vision Applications</vt:lpstr>
      <vt:lpstr>PowerPoint Presentation</vt:lpstr>
      <vt:lpstr>PowerPoint Presentation</vt:lpstr>
      <vt:lpstr>PowerPoint Presentation</vt:lpstr>
      <vt:lpstr>Video Sequence Processing </vt:lpstr>
      <vt:lpstr>PowerPoint Presentation</vt:lpstr>
      <vt:lpstr>What is an Image? </vt:lpstr>
      <vt:lpstr>PowerPoint Presentation</vt:lpstr>
      <vt:lpstr>                        Fundamentals</vt:lpstr>
      <vt:lpstr>                       Pixel –Fundamentals.</vt:lpstr>
      <vt:lpstr>Resolution</vt:lpstr>
      <vt:lpstr>PowerPoint Presentation</vt:lpstr>
      <vt:lpstr>PowerPoint Presentation</vt:lpstr>
      <vt:lpstr>PowerPoint Presentation</vt:lpstr>
      <vt:lpstr>PowerPoint Presentation</vt:lpstr>
      <vt:lpstr>Number of different colors: </vt:lpstr>
      <vt:lpstr>Shades </vt:lpstr>
      <vt:lpstr>Gray color: </vt:lpstr>
      <vt:lpstr>PowerPoint Presentation</vt:lpstr>
      <vt:lpstr>Types of Images </vt:lpstr>
      <vt:lpstr>PowerPoint Presentation</vt:lpstr>
      <vt:lpstr>PowerPoint Presentation</vt:lpstr>
      <vt:lpstr>PowerPoint Presentation</vt:lpstr>
      <vt:lpstr>PowerPoint Presentation</vt:lpstr>
      <vt:lpstr>Aspect ratio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resolution</vt:lpstr>
      <vt:lpstr>Gray level resolution</vt:lpstr>
      <vt:lpstr>Gray level resolution</vt:lpstr>
      <vt:lpstr>PowerPoint Presentation</vt:lpstr>
      <vt:lpstr>PowerPoint Presentation</vt:lpstr>
      <vt:lpstr>PowerPoint Presentation</vt:lpstr>
      <vt:lpstr>Image Digitization</vt:lpstr>
      <vt:lpstr>PowerPoint Presentation</vt:lpstr>
      <vt:lpstr>PowerPoint Presentation</vt:lpstr>
      <vt:lpstr>PowerPoint Presentation</vt:lpstr>
      <vt:lpstr>PowerPoint Presentation</vt:lpstr>
      <vt:lpstr>Theory Of Real Numbers</vt:lpstr>
      <vt:lpstr>PowerPoint Presentation</vt:lpstr>
      <vt:lpstr>                        Quantization </vt:lpstr>
      <vt:lpstr>PowerPoint Presentation</vt:lpstr>
      <vt:lpstr>PowerPoint Presentation</vt:lpstr>
      <vt:lpstr>PowerPoint Presentation</vt:lpstr>
      <vt:lpstr>     Sampling                           Quantization</vt:lpstr>
      <vt:lpstr> Types of Quantization </vt:lpstr>
      <vt:lpstr>PowerPoint Presentation</vt:lpstr>
      <vt:lpstr>PowerPoint Presentation</vt:lpstr>
      <vt:lpstr>Image as Matrix of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2-D Geometric Transformations</vt:lpstr>
      <vt:lpstr>Scaling</vt:lpstr>
      <vt:lpstr>Scaling</vt:lpstr>
      <vt:lpstr>Scaling</vt:lpstr>
      <vt:lpstr>SCALING</vt:lpstr>
      <vt:lpstr>PowerPoint Presentation</vt:lpstr>
      <vt:lpstr>PowerPoint Presentation</vt:lpstr>
      <vt:lpstr>Rotation</vt:lpstr>
      <vt:lpstr>PowerPoint Presentation</vt:lpstr>
      <vt:lpstr>PowerPoint Presentation</vt:lpstr>
      <vt:lpstr>Rotation</vt:lpstr>
      <vt:lpstr>Rotation</vt:lpstr>
      <vt:lpstr>Rotation</vt:lpstr>
      <vt:lpstr>PowerPoint Presentation</vt:lpstr>
      <vt:lpstr>PowerPoint Presentation</vt:lpstr>
      <vt:lpstr>Translation</vt:lpstr>
      <vt:lpstr>Translation</vt:lpstr>
      <vt:lpstr>Translation -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Reflection </vt:lpstr>
      <vt:lpstr>PowerPoint Presentation</vt:lpstr>
      <vt:lpstr>PowerPoint Presentation</vt:lpstr>
      <vt:lpstr>Reflections</vt:lpstr>
      <vt:lpstr>PowerPoint Presentation</vt:lpstr>
      <vt:lpstr>PowerPoint Presentation</vt:lpstr>
      <vt:lpstr>Problems</vt:lpstr>
      <vt:lpstr>PowerPoint Presentation</vt:lpstr>
      <vt:lpstr>PowerPoint Presentation</vt:lpstr>
      <vt:lpstr>Shear </vt:lpstr>
      <vt:lpstr>PowerPoint Presentation</vt:lpstr>
      <vt:lpstr>PowerPoint Presentation</vt:lpstr>
      <vt:lpstr>PowerPoint Presentation</vt:lpstr>
      <vt:lpstr>Neighbourhood of a Pixel</vt:lpstr>
      <vt:lpstr>4 - Neighbourhood of a Pixel.</vt:lpstr>
      <vt:lpstr>Neighbourhood of a Pixel.</vt:lpstr>
      <vt:lpstr>             8 - Neighbourhood of a Pixel.</vt:lpstr>
      <vt:lpstr>Connectivity</vt:lpstr>
      <vt:lpstr>Connectivity</vt:lpstr>
      <vt:lpstr>Connectivity</vt:lpstr>
      <vt:lpstr>4- Connectivity</vt:lpstr>
      <vt:lpstr>PowerPoint Presentation</vt:lpstr>
      <vt:lpstr> 8 – connectivity</vt:lpstr>
      <vt:lpstr>PowerPoint Presentation</vt:lpstr>
      <vt:lpstr>                               CONNECTIVITY</vt:lpstr>
      <vt:lpstr>m - connectivity</vt:lpstr>
      <vt:lpstr>M-connectivity</vt:lpstr>
      <vt:lpstr>PowerPoint Presentation</vt:lpstr>
      <vt:lpstr>PowerPoint Presentation</vt:lpstr>
      <vt:lpstr>   4-Connectivity               8-Connectivity         v =(1)                              V= (0)</vt:lpstr>
      <vt:lpstr>PowerPoint Presentation</vt:lpstr>
      <vt:lpstr>8 - connectivity</vt:lpstr>
      <vt:lpstr>M-Connectivity</vt:lpstr>
      <vt:lpstr>PowerPoint Presentation</vt:lpstr>
      <vt:lpstr>PowerPoint Presentation</vt:lpstr>
      <vt:lpstr>ADJACENCY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LENGTH OF THE  PATH</vt:lpstr>
      <vt:lpstr>                      CONNECTED COMPONENT</vt:lpstr>
      <vt:lpstr>CONNECTED COMPONENT</vt:lpstr>
      <vt:lpstr>                   ALGORITHM FOR LABELING</vt:lpstr>
      <vt:lpstr>CONNECTED COMPONENT LABELING</vt:lpstr>
      <vt:lpstr>                                     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Measures</vt:lpstr>
      <vt:lpstr>PowerPoint Presentation</vt:lpstr>
      <vt:lpstr>Different types of Distances Measures: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Mathematical Tools used in Digital Image Processing </vt:lpstr>
      <vt:lpstr>Array Vs Matrix Operations: </vt:lpstr>
      <vt:lpstr>Linear Vs Nonlinear Operations </vt:lpstr>
      <vt:lpstr>PowerPoint Presentation</vt:lpstr>
      <vt:lpstr>PowerPoint Presentation</vt:lpstr>
      <vt:lpstr>Arithmetic Operations: </vt:lpstr>
      <vt:lpstr>PowerPoint Presentation</vt:lpstr>
      <vt:lpstr>PowerPoint Presentation</vt:lpstr>
      <vt:lpstr>PowerPoint Presentation</vt:lpstr>
      <vt:lpstr>PowerPoint Presentation</vt:lpstr>
      <vt:lpstr>Set and Logical Operations </vt:lpstr>
      <vt:lpstr>Basic Set Operations</vt:lpstr>
      <vt:lpstr>PowerPoint Presentation</vt:lpstr>
      <vt:lpstr>Complement operation</vt:lpstr>
      <vt:lpstr>Logical Operations</vt:lpstr>
      <vt:lpstr>PowerPoint Presentation</vt:lpstr>
      <vt:lpstr>Fourier transform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Dr. V. Venkata Krishna</dc:creator>
  <cp:lastModifiedBy>Sankalp Dhondi</cp:lastModifiedBy>
  <cp:revision>415</cp:revision>
  <dcterms:created xsi:type="dcterms:W3CDTF">2020-08-13T14:49:55Z</dcterms:created>
  <dcterms:modified xsi:type="dcterms:W3CDTF">2022-10-10T19:33:43Z</dcterms:modified>
</cp:coreProperties>
</file>